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5"/>
  </p:notesMasterIdLst>
  <p:handoutMasterIdLst>
    <p:handoutMasterId r:id="rId16"/>
  </p:handoutMasterIdLst>
  <p:sldIdLst>
    <p:sldId id="290" r:id="rId3"/>
    <p:sldId id="291" r:id="rId4"/>
    <p:sldId id="303" r:id="rId5"/>
    <p:sldId id="280" r:id="rId6"/>
    <p:sldId id="295" r:id="rId7"/>
    <p:sldId id="300" r:id="rId8"/>
    <p:sldId id="317" r:id="rId9"/>
    <p:sldId id="318" r:id="rId10"/>
    <p:sldId id="319" r:id="rId11"/>
    <p:sldId id="301" r:id="rId12"/>
    <p:sldId id="315" r:id="rId13"/>
    <p:sldId id="320" r:id="rId14"/>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662" autoAdjust="0"/>
  </p:normalViewPr>
  <p:slideViewPr>
    <p:cSldViewPr snapToGrid="0">
      <p:cViewPr varScale="1">
        <p:scale>
          <a:sx n="81" d="100"/>
          <a:sy n="81" d="100"/>
        </p:scale>
        <p:origin x="114" y="366"/>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A2EE31D-D40D-C9F6-EFED-5D682CA822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454D327-326D-4639-9CAC-CAD873F00CF5}"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5603" name="Rectangle 2">
            <a:extLst>
              <a:ext uri="{FF2B5EF4-FFF2-40B4-BE49-F238E27FC236}">
                <a16:creationId xmlns:a16="http://schemas.microsoft.com/office/drawing/2014/main" id="{1AFA7486-CD9B-4D37-2328-67810A87A72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0C81AE42-E874-EE64-D91A-C705255A7A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CCF9E8E-EB08-0E5E-3852-34E87D38440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1EE04D5-F187-F3B5-B448-791E30206F3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2C334E6-7B67-88C9-CA12-6AF03C6CCF76}"/>
              </a:ext>
            </a:extLst>
          </p:cNvPr>
          <p:cNvSpPr>
            <a:spLocks noGrp="1" noChangeArrowheads="1"/>
          </p:cNvSpPr>
          <p:nvPr>
            <p:ph type="sldNum" sz="quarter" idx="12"/>
          </p:nvPr>
        </p:nvSpPr>
        <p:spPr>
          <a:ln/>
        </p:spPr>
        <p:txBody>
          <a:bodyPr/>
          <a:lstStyle>
            <a:lvl1pPr>
              <a:defRPr/>
            </a:lvl1pPr>
          </a:lstStyle>
          <a:p>
            <a:pPr>
              <a:defRPr/>
            </a:pPr>
            <a:fld id="{EEF010A4-74BF-4DED-B98D-E0A28D6ACF36}" type="slidenum">
              <a:rPr lang="en-US" altLang="ja-JP"/>
              <a:pPr>
                <a:defRPr/>
              </a:pPr>
              <a:t>‹#›</a:t>
            </a:fld>
            <a:endParaRPr lang="en-US" altLang="ja-JP"/>
          </a:p>
        </p:txBody>
      </p:sp>
    </p:spTree>
    <p:extLst>
      <p:ext uri="{BB962C8B-B14F-4D97-AF65-F5344CB8AC3E}">
        <p14:creationId xmlns:p14="http://schemas.microsoft.com/office/powerpoint/2010/main" val="300649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C3877B8-2D00-A958-6A9D-3A562C74B1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5F912FD-A814-12A4-D682-29C0873FC1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D702BDF-4BE3-9B9A-00C9-29BB94A1A0E6}"/>
              </a:ext>
            </a:extLst>
          </p:cNvPr>
          <p:cNvSpPr>
            <a:spLocks noGrp="1" noChangeArrowheads="1"/>
          </p:cNvSpPr>
          <p:nvPr>
            <p:ph type="sldNum" sz="quarter" idx="12"/>
          </p:nvPr>
        </p:nvSpPr>
        <p:spPr>
          <a:ln/>
        </p:spPr>
        <p:txBody>
          <a:bodyPr/>
          <a:lstStyle>
            <a:lvl1pPr>
              <a:defRPr/>
            </a:lvl1pPr>
          </a:lstStyle>
          <a:p>
            <a:pPr>
              <a:defRPr/>
            </a:pPr>
            <a:fld id="{F2C314C1-BED0-43D4-A87F-216E7CC22597}" type="slidenum">
              <a:rPr lang="en-US" altLang="ja-JP"/>
              <a:pPr>
                <a:defRPr/>
              </a:pPr>
              <a:t>‹#›</a:t>
            </a:fld>
            <a:endParaRPr lang="en-US" altLang="ja-JP"/>
          </a:p>
        </p:txBody>
      </p:sp>
    </p:spTree>
    <p:extLst>
      <p:ext uri="{BB962C8B-B14F-4D97-AF65-F5344CB8AC3E}">
        <p14:creationId xmlns:p14="http://schemas.microsoft.com/office/powerpoint/2010/main" val="18750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6AA21227-ADD0-2E00-B331-F3F5CBCAEA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F2F6976-E187-7567-07F5-61813CFB2E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3DA2AEC-3995-1DBF-8E66-0E0B9884207C}"/>
              </a:ext>
            </a:extLst>
          </p:cNvPr>
          <p:cNvSpPr>
            <a:spLocks noGrp="1" noChangeArrowheads="1"/>
          </p:cNvSpPr>
          <p:nvPr>
            <p:ph type="sldNum" sz="quarter" idx="12"/>
          </p:nvPr>
        </p:nvSpPr>
        <p:spPr>
          <a:ln/>
        </p:spPr>
        <p:txBody>
          <a:bodyPr/>
          <a:lstStyle>
            <a:lvl1pPr>
              <a:defRPr/>
            </a:lvl1pPr>
          </a:lstStyle>
          <a:p>
            <a:pPr>
              <a:defRPr/>
            </a:pPr>
            <a:fld id="{2A8AC6D3-E144-4D76-B963-5DB07DBD934A}" type="slidenum">
              <a:rPr lang="en-US" altLang="ja-JP"/>
              <a:pPr>
                <a:defRPr/>
              </a:pPr>
              <a:t>‹#›</a:t>
            </a:fld>
            <a:endParaRPr lang="en-US" altLang="ja-JP"/>
          </a:p>
        </p:txBody>
      </p:sp>
    </p:spTree>
    <p:extLst>
      <p:ext uri="{BB962C8B-B14F-4D97-AF65-F5344CB8AC3E}">
        <p14:creationId xmlns:p14="http://schemas.microsoft.com/office/powerpoint/2010/main" val="25109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FB7CC5-12EE-A915-5E3E-9577CB50D3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74DFA8E-5CFA-2AE6-3F51-8FF31B23E6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E8461B90-5ED1-6285-F213-854A33631FA5}"/>
              </a:ext>
            </a:extLst>
          </p:cNvPr>
          <p:cNvSpPr>
            <a:spLocks noGrp="1" noChangeArrowheads="1"/>
          </p:cNvSpPr>
          <p:nvPr>
            <p:ph type="sldNum" sz="quarter" idx="12"/>
          </p:nvPr>
        </p:nvSpPr>
        <p:spPr>
          <a:ln/>
        </p:spPr>
        <p:txBody>
          <a:bodyPr/>
          <a:lstStyle>
            <a:lvl1pPr>
              <a:defRPr/>
            </a:lvl1pPr>
          </a:lstStyle>
          <a:p>
            <a:pPr>
              <a:defRPr/>
            </a:pPr>
            <a:fld id="{EF104C30-1933-4A62-A7F3-51309A4ED9A1}" type="slidenum">
              <a:rPr lang="en-US" altLang="ja-JP"/>
              <a:pPr>
                <a:defRPr/>
              </a:pPr>
              <a:t>‹#›</a:t>
            </a:fld>
            <a:endParaRPr lang="en-US" altLang="ja-JP"/>
          </a:p>
        </p:txBody>
      </p:sp>
    </p:spTree>
    <p:extLst>
      <p:ext uri="{BB962C8B-B14F-4D97-AF65-F5344CB8AC3E}">
        <p14:creationId xmlns:p14="http://schemas.microsoft.com/office/powerpoint/2010/main" val="28918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214D8E-1115-710D-DBD8-B89A74B7FBB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BE12431-1C19-A72F-6039-302FD9B222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ln/>
        </p:spPr>
        <p:txBody>
          <a:bodyPr/>
          <a:lstStyle>
            <a:lvl1pPr>
              <a:defRPr/>
            </a:lvl1pPr>
          </a:lstStyle>
          <a:p>
            <a:pPr>
              <a:defRPr/>
            </a:pPr>
            <a:fld id="{B066157D-6AD5-47BA-B876-931C160B4BAC}" type="slidenum">
              <a:rPr lang="en-US" altLang="ja-JP"/>
              <a:pPr>
                <a:defRPr/>
              </a:pPr>
              <a:t>‹#›</a:t>
            </a:fld>
            <a:endParaRPr lang="en-US" altLang="ja-JP"/>
          </a:p>
        </p:txBody>
      </p:sp>
    </p:spTree>
    <p:extLst>
      <p:ext uri="{BB962C8B-B14F-4D97-AF65-F5344CB8AC3E}">
        <p14:creationId xmlns:p14="http://schemas.microsoft.com/office/powerpoint/2010/main" val="373616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4" r:id="rId2"/>
    <p:sldLayoutId id="2147487195" r:id="rId3"/>
    <p:sldLayoutId id="2147487196" r:id="rId4"/>
    <p:sldLayoutId id="2147487197" r:id="rId5"/>
    <p:sldLayoutId id="2147487198" r:id="rId6"/>
    <p:sldLayoutId id="2147487199" r:id="rId7"/>
    <p:sldLayoutId id="2147487200" r:id="rId8"/>
    <p:sldLayoutId id="2147487201" r:id="rId9"/>
    <p:sldLayoutId id="2147487202" r:id="rId10"/>
    <p:sldLayoutId id="2147487203" r:id="rId11"/>
    <p:sldLayoutId id="214748720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363538" y="657225"/>
            <a:ext cx="9424987" cy="1865313"/>
          </a:xfrm>
        </p:spPr>
        <p:txBody>
          <a:bodyPr/>
          <a:lstStyle/>
          <a:p>
            <a:pPr eaLnBrk="1" hangingPunct="1"/>
            <a:r>
              <a:rPr lang="ja-JP" altLang="en-US" sz="2800" b="1" dirty="0">
                <a:latin typeface="Meiryo UI" panose="020B0604030504040204" pitchFamily="50" charset="-128"/>
                <a:ea typeface="Meiryo UI" panose="020B0604030504040204" pitchFamily="50" charset="-128"/>
              </a:rPr>
              <a:t>令和５年度</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プラスチック等資源循環システム構築実証事業　</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事業概要</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a:t>
            </a:r>
            <a:r>
              <a:rPr lang="ja-JP" altLang="en-US" sz="2800" b="1" dirty="0">
                <a:solidFill>
                  <a:srgbClr val="FF0000"/>
                </a:solidFill>
                <a:latin typeface="Meiryo UI" panose="020B0604030504040204" pitchFamily="50" charset="-128"/>
                <a:ea typeface="Meiryo UI" panose="020B0604030504040204" pitchFamily="50" charset="-128"/>
              </a:rPr>
              <a:t>代替素材・リサイクル・代替ジェット燃料・廃油リサイクル</a:t>
            </a:r>
            <a:r>
              <a:rPr lang="ja-JP" altLang="en-US" sz="2800" b="1" dirty="0">
                <a:latin typeface="Meiryo UI" panose="020B0604030504040204" pitchFamily="50" charset="-128"/>
                <a:ea typeface="Meiryo UI" panose="020B0604030504040204" pitchFamily="50" charset="-128"/>
              </a:rPr>
              <a:t>）</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141538" y="2919413"/>
            <a:ext cx="7675562" cy="604837"/>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○○実証事業</a:t>
            </a: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604838" y="2986088"/>
            <a:ext cx="113188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a:solidFill>
                  <a:srgbClr val="000000"/>
                </a:solidFill>
              </a:rPr>
              <a:t>事業名</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41520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代表事業者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41139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2400" dirty="0">
                <a:solidFill>
                  <a:srgbClr val="FF0000"/>
                </a:solidFill>
              </a:rPr>
              <a:t>(</a:t>
            </a:r>
            <a:r>
              <a:rPr lang="ja-JP" altLang="en-US" sz="2400" dirty="0">
                <a:solidFill>
                  <a:srgbClr val="FF0000"/>
                </a:solidFill>
              </a:rPr>
              <a:t>株式会社、大学など名称</a:t>
            </a:r>
            <a:r>
              <a:rPr lang="en-US" altLang="ja-JP" sz="2400" dirty="0">
                <a:solidFill>
                  <a:srgbClr val="FF0000"/>
                </a:solidFill>
              </a:rPr>
              <a:t>)</a:t>
            </a:r>
            <a:endParaRPr lang="ja-JP" altLang="en-US" sz="2400" dirty="0">
              <a:solidFill>
                <a:srgbClr val="FF0000"/>
              </a:solidFill>
            </a:endParaRPr>
          </a:p>
        </p:txBody>
      </p:sp>
      <p:sp>
        <p:nvSpPr>
          <p:cNvPr id="17415" name="サブタイトル 2">
            <a:extLst>
              <a:ext uri="{FF2B5EF4-FFF2-40B4-BE49-F238E27FC236}">
                <a16:creationId xmlns:a16="http://schemas.microsoft.com/office/drawing/2014/main" id="{39DF7FC4-11CD-6BF9-DA9E-030C07041E2D}"/>
              </a:ext>
            </a:extLst>
          </p:cNvPr>
          <p:cNvSpPr txBox="1">
            <a:spLocks/>
          </p:cNvSpPr>
          <p:nvPr/>
        </p:nvSpPr>
        <p:spPr bwMode="auto">
          <a:xfrm>
            <a:off x="2141538" y="5338763"/>
            <a:ext cx="767556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600">
                <a:solidFill>
                  <a:srgbClr val="000000"/>
                </a:solidFill>
              </a:rPr>
              <a:t>　</a:t>
            </a:r>
          </a:p>
        </p:txBody>
      </p:sp>
      <p:sp>
        <p:nvSpPr>
          <p:cNvPr id="17416" name="テキスト ボックス 9">
            <a:extLst>
              <a:ext uri="{FF2B5EF4-FFF2-40B4-BE49-F238E27FC236}">
                <a16:creationId xmlns:a16="http://schemas.microsoft.com/office/drawing/2014/main" id="{6D6BF17E-A2DB-ADE5-D50D-DA25E9D7A1A9}"/>
              </a:ext>
            </a:extLst>
          </p:cNvPr>
          <p:cNvSpPr txBox="1">
            <a:spLocks noChangeArrowheads="1"/>
          </p:cNvSpPr>
          <p:nvPr/>
        </p:nvSpPr>
        <p:spPr bwMode="auto">
          <a:xfrm>
            <a:off x="282575" y="5028222"/>
            <a:ext cx="177800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実施年度</a:t>
            </a:r>
          </a:p>
        </p:txBody>
      </p:sp>
      <p:sp>
        <p:nvSpPr>
          <p:cNvPr id="17417" name="サブタイトル 2">
            <a:extLst>
              <a:ext uri="{FF2B5EF4-FFF2-40B4-BE49-F238E27FC236}">
                <a16:creationId xmlns:a16="http://schemas.microsoft.com/office/drawing/2014/main" id="{02340EF6-F10C-82DD-E0D3-4EED75A30F47}"/>
              </a:ext>
            </a:extLst>
          </p:cNvPr>
          <p:cNvSpPr txBox="1">
            <a:spLocks/>
          </p:cNvSpPr>
          <p:nvPr/>
        </p:nvSpPr>
        <p:spPr bwMode="auto">
          <a:xfrm>
            <a:off x="2141538" y="4974247"/>
            <a:ext cx="76755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000000"/>
                </a:solidFill>
              </a:rPr>
              <a:t>令和５</a:t>
            </a:r>
            <a:r>
              <a:rPr lang="ja-JP" altLang="en-US" sz="2400" dirty="0">
                <a:solidFill>
                  <a:srgbClr val="FF0000"/>
                </a:solidFill>
              </a:rPr>
              <a:t>（～７）</a:t>
            </a:r>
            <a:r>
              <a:rPr lang="ja-JP" altLang="en-US" sz="2400" dirty="0">
                <a:solidFill>
                  <a:srgbClr val="000000"/>
                </a:solidFill>
              </a:rPr>
              <a:t>年度（</a:t>
            </a:r>
            <a:r>
              <a:rPr lang="ja-JP" altLang="en-US" sz="2400" dirty="0">
                <a:solidFill>
                  <a:srgbClr val="FF0000"/>
                </a:solidFill>
              </a:rPr>
              <a:t>単年度事業・複数年度事業</a:t>
            </a:r>
            <a:r>
              <a:rPr lang="ja-JP" altLang="en-US" sz="2400" dirty="0">
                <a:solidFill>
                  <a:srgbClr val="000000"/>
                </a:solidFill>
              </a:rPr>
              <a:t>）　　</a:t>
            </a:r>
          </a:p>
        </p:txBody>
      </p:sp>
      <p:sp>
        <p:nvSpPr>
          <p:cNvPr id="17418" name="テキスト ボックス 12">
            <a:extLst>
              <a:ext uri="{FF2B5EF4-FFF2-40B4-BE49-F238E27FC236}">
                <a16:creationId xmlns:a16="http://schemas.microsoft.com/office/drawing/2014/main" id="{904EB25B-66AA-11FD-9159-39FC93F5186D}"/>
              </a:ext>
            </a:extLst>
          </p:cNvPr>
          <p:cNvSpPr txBox="1">
            <a:spLocks noChangeArrowheads="1"/>
          </p:cNvSpPr>
          <p:nvPr/>
        </p:nvSpPr>
        <p:spPr bwMode="auto">
          <a:xfrm>
            <a:off x="7600426" y="276225"/>
            <a:ext cx="2424638" cy="36922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331" tIns="45666" rIns="91331" bIns="45666">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（オ）事業概要スライド</a:t>
            </a: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6" y="5526365"/>
            <a:ext cx="7891329" cy="1640031"/>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本資料の作成にあたって</a:t>
            </a:r>
            <a:r>
              <a:rPr lang="en-US" altLang="ja-JP" sz="1200" b="1"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defRPr/>
            </a:pPr>
            <a:endParaRPr lang="en-US" altLang="ja-JP" sz="1200" b="1"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本資料は</a:t>
            </a:r>
            <a:r>
              <a:rPr lang="ja-JP" altLang="en-US" sz="1200" u="sng" dirty="0">
                <a:solidFill>
                  <a:srgbClr val="FF0000"/>
                </a:solidFill>
                <a:latin typeface="Meiryo UI" panose="020B0604030504040204" pitchFamily="50" charset="-128"/>
                <a:ea typeface="Meiryo UI" panose="020B0604030504040204" pitchFamily="50" charset="-128"/>
              </a:rPr>
              <a:t>審査に当り評価を実施するための重要な資料</a:t>
            </a:r>
            <a:r>
              <a:rPr lang="ja-JP" altLang="en-US" sz="1200" dirty="0">
                <a:solidFill>
                  <a:srgbClr val="FF0000"/>
                </a:solidFill>
                <a:latin typeface="Meiryo UI" panose="020B0604030504040204" pitchFamily="50" charset="-128"/>
                <a:ea typeface="Meiryo UI" panose="020B0604030504040204" pitchFamily="50" charset="-128"/>
              </a:rPr>
              <a:t>となりますので、各注意事項を熟読のうえ作成を行って下さい。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ヒアリング審査を行う際には、本資料を用いてご説明いただきます。文字サイズ（基本は</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以上）等に注意してください。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説明にあたっては可能な限り定量的な説明を行ってください。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枠線については、必要に応じて適宜変更を行い、表や行の追加・削除等を行ってください。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182562" eaLnBrk="1" fontAlgn="auto" hangingPunct="1">
              <a:spcBef>
                <a:spcPts val="0"/>
              </a:spcBef>
              <a:spcAft>
                <a:spcPts val="0"/>
              </a:spcAft>
              <a:defRPr/>
            </a:pPr>
            <a:endParaRPr lang="en-US" altLang="ja-JP" sz="1200" dirty="0">
              <a:solidFill>
                <a:srgbClr val="FF0000"/>
              </a:solidFill>
              <a:latin typeface="Meiryo UI" panose="020B0604030504040204" pitchFamily="50" charset="-128"/>
              <a:ea typeface="Meiryo UI" panose="020B0604030504040204" pitchFamily="50" charset="-128"/>
            </a:endParaRPr>
          </a:p>
          <a:p>
            <a:pPr marL="182562" algn="ctr" eaLnBrk="1" fontAlgn="auto" hangingPunct="1">
              <a:spcBef>
                <a:spcPts val="0"/>
              </a:spcBef>
              <a:spcAft>
                <a:spcPts val="0"/>
              </a:spcAft>
              <a:defRPr/>
            </a:pPr>
            <a:r>
              <a:rPr lang="ja-JP" altLang="en-US" sz="1200" u="sng" dirty="0">
                <a:solidFill>
                  <a:srgbClr val="FF0000"/>
                </a:solidFill>
                <a:latin typeface="Meiryo UI" panose="020B0604030504040204" pitchFamily="50" charset="-128"/>
                <a:ea typeface="Meiryo UI" panose="020B0604030504040204" pitchFamily="50" charset="-128"/>
              </a:rPr>
              <a:t>赤字や記載例は資料作成のための補足説明になりますので、提出時には必ず削除してください。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5" name="吹き出し: 折線 (強調線付き) 4">
            <a:extLst>
              <a:ext uri="{FF2B5EF4-FFF2-40B4-BE49-F238E27FC236}">
                <a16:creationId xmlns:a16="http://schemas.microsoft.com/office/drawing/2014/main" id="{5F2B3D88-ECEA-E745-9FD2-A60F1C679508}"/>
              </a:ext>
            </a:extLst>
          </p:cNvPr>
          <p:cNvSpPr/>
          <p:nvPr/>
        </p:nvSpPr>
        <p:spPr>
          <a:xfrm>
            <a:off x="5277449" y="2627850"/>
            <a:ext cx="4125344" cy="228847"/>
          </a:xfrm>
          <a:prstGeom prst="accentCallout2">
            <a:avLst>
              <a:gd name="adj1" fmla="val 13660"/>
              <a:gd name="adj2" fmla="val 1014"/>
              <a:gd name="adj3" fmla="val 15342"/>
              <a:gd name="adj4" fmla="val -7349"/>
              <a:gd name="adj5" fmla="val 162258"/>
              <a:gd name="adj6" fmla="val -144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事業名は「○○○実証事業」となるよう定めてください。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吹き出し: 折線 (強調線付き) 5">
            <a:extLst>
              <a:ext uri="{FF2B5EF4-FFF2-40B4-BE49-F238E27FC236}">
                <a16:creationId xmlns:a16="http://schemas.microsoft.com/office/drawing/2014/main" id="{643F3184-12AB-186A-CE89-D7C4D110FB0C}"/>
              </a:ext>
            </a:extLst>
          </p:cNvPr>
          <p:cNvSpPr/>
          <p:nvPr/>
        </p:nvSpPr>
        <p:spPr>
          <a:xfrm>
            <a:off x="7291418" y="1731353"/>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自身の応募する事業内容のみ黒字にして残し、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吹き出し: 折線 (強調線付き) 6">
            <a:extLst>
              <a:ext uri="{FF2B5EF4-FFF2-40B4-BE49-F238E27FC236}">
                <a16:creationId xmlns:a16="http://schemas.microsoft.com/office/drawing/2014/main" id="{1BC12AB5-1184-4333-CAA3-CEE43CEA2361}"/>
              </a:ext>
            </a:extLst>
          </p:cNvPr>
          <p:cNvSpPr/>
          <p:nvPr/>
        </p:nvSpPr>
        <p:spPr>
          <a:xfrm>
            <a:off x="7291418" y="4685684"/>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自身の応募する事業年数に合わせて選択し、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a:extLst>
              <a:ext uri="{FF2B5EF4-FFF2-40B4-BE49-F238E27FC236}">
                <a16:creationId xmlns:a16="http://schemas.microsoft.com/office/drawing/2014/main" id="{4BCD7F7A-369D-3BCB-CE77-E8C205FCBFFC}"/>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5" name="Rectangle 17">
            <a:extLst>
              <a:ext uri="{FF2B5EF4-FFF2-40B4-BE49-F238E27FC236}">
                <a16:creationId xmlns:a16="http://schemas.microsoft.com/office/drawing/2014/main" id="{5FB813B8-9C88-A1F4-4AD6-8761CBE931B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6" name="Rectangle 20">
            <a:extLst>
              <a:ext uri="{FF2B5EF4-FFF2-40B4-BE49-F238E27FC236}">
                <a16:creationId xmlns:a16="http://schemas.microsoft.com/office/drawing/2014/main" id="{8C56CADA-A070-E04A-EC0C-B9057D4FB4F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8677" name="AutoShape 58">
            <a:extLst>
              <a:ext uri="{FF2B5EF4-FFF2-40B4-BE49-F238E27FC236}">
                <a16:creationId xmlns:a16="http://schemas.microsoft.com/office/drawing/2014/main" id="{417EEC2D-CA55-B5E2-BB20-E2C7028E326E}"/>
              </a:ext>
            </a:extLst>
          </p:cNvPr>
          <p:cNvSpPr>
            <a:spLocks noChangeArrowheads="1"/>
          </p:cNvSpPr>
          <p:nvPr/>
        </p:nvSpPr>
        <p:spPr bwMode="auto">
          <a:xfrm>
            <a:off x="120650" y="196850"/>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8678" name="スライド番号プレースホルダー 1">
            <a:extLst>
              <a:ext uri="{FF2B5EF4-FFF2-40B4-BE49-F238E27FC236}">
                <a16:creationId xmlns:a16="http://schemas.microsoft.com/office/drawing/2014/main" id="{A2E8B871-6F3F-1C33-8A9C-B121264534D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5268504-99C5-452D-8BAE-0C4AAF155D86}"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28679" name="テキスト ボックス 18">
            <a:extLst>
              <a:ext uri="{FF2B5EF4-FFF2-40B4-BE49-F238E27FC236}">
                <a16:creationId xmlns:a16="http://schemas.microsoft.com/office/drawing/2014/main" id="{04F9CB52-15D2-1E0A-8AD0-6672FD155C26}"/>
              </a:ext>
            </a:extLst>
          </p:cNvPr>
          <p:cNvSpPr txBox="1">
            <a:spLocks noChangeArrowheads="1"/>
          </p:cNvSpPr>
          <p:nvPr/>
        </p:nvSpPr>
        <p:spPr bwMode="auto">
          <a:xfrm>
            <a:off x="246063" y="1185770"/>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検討・評価の状況、結果</a:t>
            </a:r>
          </a:p>
        </p:txBody>
      </p:sp>
      <p:sp>
        <p:nvSpPr>
          <p:cNvPr id="19" name="Text Box 266">
            <a:extLst>
              <a:ext uri="{FF2B5EF4-FFF2-40B4-BE49-F238E27FC236}">
                <a16:creationId xmlns:a16="http://schemas.microsoft.com/office/drawing/2014/main" id="{9FD88456-8FCB-5427-BDB1-32D3C02D0A4E}"/>
              </a:ext>
            </a:extLst>
          </p:cNvPr>
          <p:cNvSpPr txBox="1">
            <a:spLocks noChangeArrowheads="1"/>
          </p:cNvSpPr>
          <p:nvPr/>
        </p:nvSpPr>
        <p:spPr bwMode="auto">
          <a:xfrm>
            <a:off x="403665" y="3822743"/>
            <a:ext cx="9551217" cy="646331"/>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（エネルギー起源／非エネルギー起源がわかるよう示してください。なお、当事業は国内の</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エネルギー起源</a:t>
            </a:r>
            <a:r>
              <a:rPr lang="en-US" altLang="ja-JP" sz="1200" b="1" u="sng"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b="1" u="sng"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排出量の削減に資する事業が対象</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となります。社会実装時のエネルギー起源</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排出量が削減される事業とすることが必要です。）</a:t>
            </a:r>
          </a:p>
        </p:txBody>
      </p:sp>
      <p:sp>
        <p:nvSpPr>
          <p:cNvPr id="28681" name="テキスト ボックス 18">
            <a:extLst>
              <a:ext uri="{FF2B5EF4-FFF2-40B4-BE49-F238E27FC236}">
                <a16:creationId xmlns:a16="http://schemas.microsoft.com/office/drawing/2014/main" id="{7EF395EC-2349-50FD-15E1-7C8E1910DAE4}"/>
              </a:ext>
            </a:extLst>
          </p:cNvPr>
          <p:cNvSpPr txBox="1">
            <a:spLocks noChangeArrowheads="1"/>
          </p:cNvSpPr>
          <p:nvPr/>
        </p:nvSpPr>
        <p:spPr bwMode="auto">
          <a:xfrm>
            <a:off x="246063" y="4802937"/>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実証における検討予定</a:t>
            </a:r>
          </a:p>
        </p:txBody>
      </p:sp>
      <p:sp>
        <p:nvSpPr>
          <p:cNvPr id="11" name="Text Box 266">
            <a:extLst>
              <a:ext uri="{FF2B5EF4-FFF2-40B4-BE49-F238E27FC236}">
                <a16:creationId xmlns:a16="http://schemas.microsoft.com/office/drawing/2014/main" id="{4A82D7E1-E7CB-6B89-CA3A-F0BD916F0517}"/>
              </a:ext>
            </a:extLst>
          </p:cNvPr>
          <p:cNvSpPr txBox="1">
            <a:spLocks noChangeArrowheads="1"/>
          </p:cNvSpPr>
          <p:nvPr/>
        </p:nvSpPr>
        <p:spPr bwMode="auto">
          <a:xfrm>
            <a:off x="2151063" y="211020"/>
            <a:ext cx="6626225" cy="461962"/>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1</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p>
        </p:txBody>
      </p:sp>
      <p:sp>
        <p:nvSpPr>
          <p:cNvPr id="28683" name="テキスト ボックス 18">
            <a:extLst>
              <a:ext uri="{FF2B5EF4-FFF2-40B4-BE49-F238E27FC236}">
                <a16:creationId xmlns:a16="http://schemas.microsoft.com/office/drawing/2014/main" id="{A2FF0FE0-54D5-6F36-89E7-0FB0F1D2B6A8}"/>
              </a:ext>
            </a:extLst>
          </p:cNvPr>
          <p:cNvSpPr txBox="1">
            <a:spLocks noChangeArrowheads="1"/>
          </p:cNvSpPr>
          <p:nvPr/>
        </p:nvSpPr>
        <p:spPr bwMode="auto">
          <a:xfrm>
            <a:off x="242888" y="83185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aphicFrame>
        <p:nvGraphicFramePr>
          <p:cNvPr id="3" name="表 2">
            <a:extLst>
              <a:ext uri="{FF2B5EF4-FFF2-40B4-BE49-F238E27FC236}">
                <a16:creationId xmlns:a16="http://schemas.microsoft.com/office/drawing/2014/main" id="{E0330CC8-A4F0-AD64-8FD2-A3820AC7A0FD}"/>
              </a:ext>
            </a:extLst>
          </p:cNvPr>
          <p:cNvGraphicFramePr>
            <a:graphicFrameLocks noGrp="1"/>
          </p:cNvGraphicFramePr>
          <p:nvPr>
            <p:extLst>
              <p:ext uri="{D42A27DB-BD31-4B8C-83A1-F6EECF244321}">
                <p14:modId xmlns:p14="http://schemas.microsoft.com/office/powerpoint/2010/main" val="760579411"/>
              </p:ext>
            </p:extLst>
          </p:nvPr>
        </p:nvGraphicFramePr>
        <p:xfrm>
          <a:off x="352426" y="1716655"/>
          <a:ext cx="9475794" cy="2103831"/>
        </p:xfrm>
        <a:graphic>
          <a:graphicData uri="http://schemas.openxmlformats.org/drawingml/2006/table">
            <a:tbl>
              <a:tblPr/>
              <a:tblGrid>
                <a:gridCol w="498726">
                  <a:extLst>
                    <a:ext uri="{9D8B030D-6E8A-4147-A177-3AD203B41FA5}">
                      <a16:colId xmlns:a16="http://schemas.microsoft.com/office/drawing/2014/main" val="20000"/>
                    </a:ext>
                  </a:extLst>
                </a:gridCol>
                <a:gridCol w="498726">
                  <a:extLst>
                    <a:ext uri="{9D8B030D-6E8A-4147-A177-3AD203B41FA5}">
                      <a16:colId xmlns:a16="http://schemas.microsoft.com/office/drawing/2014/main" val="20001"/>
                    </a:ext>
                  </a:extLst>
                </a:gridCol>
                <a:gridCol w="498726">
                  <a:extLst>
                    <a:ext uri="{9D8B030D-6E8A-4147-A177-3AD203B41FA5}">
                      <a16:colId xmlns:a16="http://schemas.microsoft.com/office/drawing/2014/main" val="20002"/>
                    </a:ext>
                  </a:extLst>
                </a:gridCol>
                <a:gridCol w="498726">
                  <a:extLst>
                    <a:ext uri="{9D8B030D-6E8A-4147-A177-3AD203B41FA5}">
                      <a16:colId xmlns:a16="http://schemas.microsoft.com/office/drawing/2014/main" val="20003"/>
                    </a:ext>
                  </a:extLst>
                </a:gridCol>
                <a:gridCol w="498726">
                  <a:extLst>
                    <a:ext uri="{9D8B030D-6E8A-4147-A177-3AD203B41FA5}">
                      <a16:colId xmlns:a16="http://schemas.microsoft.com/office/drawing/2014/main" val="20004"/>
                    </a:ext>
                  </a:extLst>
                </a:gridCol>
                <a:gridCol w="498726">
                  <a:extLst>
                    <a:ext uri="{9D8B030D-6E8A-4147-A177-3AD203B41FA5}">
                      <a16:colId xmlns:a16="http://schemas.microsoft.com/office/drawing/2014/main" val="20005"/>
                    </a:ext>
                  </a:extLst>
                </a:gridCol>
                <a:gridCol w="498726">
                  <a:extLst>
                    <a:ext uri="{9D8B030D-6E8A-4147-A177-3AD203B41FA5}">
                      <a16:colId xmlns:a16="http://schemas.microsoft.com/office/drawing/2014/main" val="20006"/>
                    </a:ext>
                  </a:extLst>
                </a:gridCol>
                <a:gridCol w="498726">
                  <a:extLst>
                    <a:ext uri="{9D8B030D-6E8A-4147-A177-3AD203B41FA5}">
                      <a16:colId xmlns:a16="http://schemas.microsoft.com/office/drawing/2014/main" val="20007"/>
                    </a:ext>
                  </a:extLst>
                </a:gridCol>
                <a:gridCol w="498726">
                  <a:extLst>
                    <a:ext uri="{9D8B030D-6E8A-4147-A177-3AD203B41FA5}">
                      <a16:colId xmlns:a16="http://schemas.microsoft.com/office/drawing/2014/main" val="20008"/>
                    </a:ext>
                  </a:extLst>
                </a:gridCol>
                <a:gridCol w="498726">
                  <a:extLst>
                    <a:ext uri="{9D8B030D-6E8A-4147-A177-3AD203B41FA5}">
                      <a16:colId xmlns:a16="http://schemas.microsoft.com/office/drawing/2014/main" val="20009"/>
                    </a:ext>
                  </a:extLst>
                </a:gridCol>
                <a:gridCol w="498726">
                  <a:extLst>
                    <a:ext uri="{9D8B030D-6E8A-4147-A177-3AD203B41FA5}">
                      <a16:colId xmlns:a16="http://schemas.microsoft.com/office/drawing/2014/main" val="20010"/>
                    </a:ext>
                  </a:extLst>
                </a:gridCol>
                <a:gridCol w="498726">
                  <a:extLst>
                    <a:ext uri="{9D8B030D-6E8A-4147-A177-3AD203B41FA5}">
                      <a16:colId xmlns:a16="http://schemas.microsoft.com/office/drawing/2014/main" val="20011"/>
                    </a:ext>
                  </a:extLst>
                </a:gridCol>
                <a:gridCol w="498726">
                  <a:extLst>
                    <a:ext uri="{9D8B030D-6E8A-4147-A177-3AD203B41FA5}">
                      <a16:colId xmlns:a16="http://schemas.microsoft.com/office/drawing/2014/main" val="20012"/>
                    </a:ext>
                  </a:extLst>
                </a:gridCol>
                <a:gridCol w="498726">
                  <a:extLst>
                    <a:ext uri="{9D8B030D-6E8A-4147-A177-3AD203B41FA5}">
                      <a16:colId xmlns:a16="http://schemas.microsoft.com/office/drawing/2014/main" val="20013"/>
                    </a:ext>
                  </a:extLst>
                </a:gridCol>
                <a:gridCol w="498726">
                  <a:extLst>
                    <a:ext uri="{9D8B030D-6E8A-4147-A177-3AD203B41FA5}">
                      <a16:colId xmlns:a16="http://schemas.microsoft.com/office/drawing/2014/main" val="20014"/>
                    </a:ext>
                  </a:extLst>
                </a:gridCol>
                <a:gridCol w="498726">
                  <a:extLst>
                    <a:ext uri="{9D8B030D-6E8A-4147-A177-3AD203B41FA5}">
                      <a16:colId xmlns:a16="http://schemas.microsoft.com/office/drawing/2014/main" val="20015"/>
                    </a:ext>
                  </a:extLst>
                </a:gridCol>
                <a:gridCol w="498726">
                  <a:extLst>
                    <a:ext uri="{9D8B030D-6E8A-4147-A177-3AD203B41FA5}">
                      <a16:colId xmlns:a16="http://schemas.microsoft.com/office/drawing/2014/main" val="20016"/>
                    </a:ext>
                  </a:extLst>
                </a:gridCol>
                <a:gridCol w="498726">
                  <a:extLst>
                    <a:ext uri="{9D8B030D-6E8A-4147-A177-3AD203B41FA5}">
                      <a16:colId xmlns:a16="http://schemas.microsoft.com/office/drawing/2014/main" val="20017"/>
                    </a:ext>
                  </a:extLst>
                </a:gridCol>
                <a:gridCol w="498726">
                  <a:extLst>
                    <a:ext uri="{9D8B030D-6E8A-4147-A177-3AD203B41FA5}">
                      <a16:colId xmlns:a16="http://schemas.microsoft.com/office/drawing/2014/main" val="20018"/>
                    </a:ext>
                  </a:extLst>
                </a:gridCol>
              </a:tblGrid>
              <a:tr h="84446">
                <a:tc rowSpan="2">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単位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t-CO</a:t>
                      </a:r>
                      <a:r>
                        <a:rPr lang="en-US" altLang="ja-JP" sz="1000" b="0" i="0" u="none" strike="noStrike" baseline="-25000" dirty="0">
                          <a:solidFill>
                            <a:srgbClr val="000000"/>
                          </a:solidFill>
                          <a:effectLst/>
                          <a:latin typeface="Meiryo UI" panose="020B0604030504040204" pitchFamily="50" charset="-128"/>
                          <a:ea typeface="Meiryo UI" panose="020B0604030504040204" pitchFamily="50" charset="-128"/>
                        </a:rPr>
                        <a:t>2</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gridSpan="6">
                  <a:txBody>
                    <a:bodyPr/>
                    <a:lstStyle/>
                    <a:p>
                      <a:pPr algn="ctr"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①評価対象製品</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②ベースライン</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zh-TW" altLang="en-US" sz="1000" b="0" i="0" u="none" strike="noStrike">
                          <a:solidFill>
                            <a:srgbClr val="000000"/>
                          </a:solidFill>
                          <a:effectLst/>
                          <a:latin typeface="Meiryo UI" panose="020B0604030504040204" pitchFamily="50" charset="-128"/>
                          <a:ea typeface="Meiryo UI" panose="020B0604030504040204" pitchFamily="50" charset="-128"/>
                        </a:rPr>
                        <a:t>③削減量 （②－①）</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86252">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426" marR="6426" marT="64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非エネルギー起源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486252">
                <a:tc>
                  <a:txBody>
                    <a:bodyPr/>
                    <a:lstStyle/>
                    <a:p>
                      <a:pPr algn="ct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4"/>
                  </a:ext>
                </a:extLst>
              </a:tr>
            </a:tbl>
          </a:graphicData>
        </a:graphic>
      </p:graphicFrame>
      <p:sp>
        <p:nvSpPr>
          <p:cNvPr id="14" name="Text Box 266">
            <a:extLst>
              <a:ext uri="{FF2B5EF4-FFF2-40B4-BE49-F238E27FC236}">
                <a16:creationId xmlns:a16="http://schemas.microsoft.com/office/drawing/2014/main" id="{B3C9A87A-0D37-3AD1-4C88-01BFF9CA7120}"/>
              </a:ext>
            </a:extLst>
          </p:cNvPr>
          <p:cNvSpPr txBox="1">
            <a:spLocks noChangeArrowheads="1"/>
          </p:cNvSpPr>
          <p:nvPr/>
        </p:nvSpPr>
        <p:spPr bwMode="auto">
          <a:xfrm>
            <a:off x="352425" y="5037887"/>
            <a:ext cx="8424863" cy="276225"/>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実証における</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LCA</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の精緻化や削減に向けてどのような取り組みを行うかを記載ください。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15" name="Text Box 25">
            <a:extLst>
              <a:ext uri="{FF2B5EF4-FFF2-40B4-BE49-F238E27FC236}">
                <a16:creationId xmlns:a16="http://schemas.microsoft.com/office/drawing/2014/main" id="{D0D030B0-B1C8-B5A3-01C8-86A127681B7E}"/>
              </a:ext>
            </a:extLst>
          </p:cNvPr>
          <p:cNvSpPr txBox="1">
            <a:spLocks noChangeArrowheads="1"/>
          </p:cNvSpPr>
          <p:nvPr/>
        </p:nvSpPr>
        <p:spPr bwMode="auto">
          <a:xfrm>
            <a:off x="120650" y="187695"/>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A758F66-C912-A2A7-A33B-1EB774754AA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699" name="Rectangle 17">
            <a:extLst>
              <a:ext uri="{FF2B5EF4-FFF2-40B4-BE49-F238E27FC236}">
                <a16:creationId xmlns:a16="http://schemas.microsoft.com/office/drawing/2014/main" id="{8F32564A-F87E-7D6B-2113-99F58FB07B7F}"/>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700" name="Rectangle 20">
            <a:extLst>
              <a:ext uri="{FF2B5EF4-FFF2-40B4-BE49-F238E27FC236}">
                <a16:creationId xmlns:a16="http://schemas.microsoft.com/office/drawing/2014/main" id="{7895E947-1D2E-337D-9AA5-D749B0A8120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9701" name="AutoShape 58">
            <a:extLst>
              <a:ext uri="{FF2B5EF4-FFF2-40B4-BE49-F238E27FC236}">
                <a16:creationId xmlns:a16="http://schemas.microsoft.com/office/drawing/2014/main" id="{9BA7C6BF-256C-6E14-AB93-83AF16C08071}"/>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D4F2B6E9-1CFF-121C-577C-C8CA4BB19D56}"/>
              </a:ext>
            </a:extLst>
          </p:cNvPr>
          <p:cNvSpPr txBox="1">
            <a:spLocks noChangeArrowheads="1"/>
          </p:cNvSpPr>
          <p:nvPr/>
        </p:nvSpPr>
        <p:spPr bwMode="auto">
          <a:xfrm>
            <a:off x="120650" y="180552"/>
            <a:ext cx="21240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29703" name="テキスト ボックス 18">
            <a:extLst>
              <a:ext uri="{FF2B5EF4-FFF2-40B4-BE49-F238E27FC236}">
                <a16:creationId xmlns:a16="http://schemas.microsoft.com/office/drawing/2014/main" id="{1FE1733A-73D9-6825-014A-5EEB751AE1FD}"/>
              </a:ext>
            </a:extLst>
          </p:cNvPr>
          <p:cNvSpPr txBox="1">
            <a:spLocks noChangeArrowheads="1"/>
          </p:cNvSpPr>
          <p:nvPr/>
        </p:nvSpPr>
        <p:spPr bwMode="auto">
          <a:xfrm>
            <a:off x="227013" y="565207"/>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想定される用途、製品、販売先</a:t>
            </a:r>
          </a:p>
        </p:txBody>
      </p:sp>
      <p:sp>
        <p:nvSpPr>
          <p:cNvPr id="29704" name="テキスト ボックス 18">
            <a:extLst>
              <a:ext uri="{FF2B5EF4-FFF2-40B4-BE49-F238E27FC236}">
                <a16:creationId xmlns:a16="http://schemas.microsoft.com/office/drawing/2014/main" id="{64E0E844-D041-1D4D-D629-200B592C894B}"/>
              </a:ext>
            </a:extLst>
          </p:cNvPr>
          <p:cNvSpPr txBox="1">
            <a:spLocks noChangeArrowheads="1"/>
          </p:cNvSpPr>
          <p:nvPr/>
        </p:nvSpPr>
        <p:spPr bwMode="auto">
          <a:xfrm>
            <a:off x="398406" y="1790011"/>
            <a:ext cx="54093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今回の実証内容を活用する用途・製品と販売先（想定）を具体的に記載ください。</a:t>
            </a:r>
          </a:p>
        </p:txBody>
      </p:sp>
      <p:sp>
        <p:nvSpPr>
          <p:cNvPr id="29705" name="スライド番号プレースホルダー 1">
            <a:extLst>
              <a:ext uri="{FF2B5EF4-FFF2-40B4-BE49-F238E27FC236}">
                <a16:creationId xmlns:a16="http://schemas.microsoft.com/office/drawing/2014/main" id="{64D100B4-D536-B159-C8A6-2FA9CAB5FA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D3BA9A-CE94-40E6-991A-0D9D5F7D5D55}" type="slidenum">
              <a:rPr lang="en-US" altLang="ja-JP" smtClean="0">
                <a:latin typeface="Meiryo UI" panose="020B0604030504040204" pitchFamily="50" charset="-128"/>
                <a:ea typeface="Meiryo UI" panose="020B0604030504040204" pitchFamily="50" charset="-128"/>
              </a:rPr>
              <a:pPr/>
              <a:t>11</a:t>
            </a:fld>
            <a:endParaRPr lang="en-US" altLang="ja-JP">
              <a:latin typeface="Meiryo UI" panose="020B0604030504040204" pitchFamily="50" charset="-128"/>
              <a:ea typeface="Meiryo UI" panose="020B0604030504040204" pitchFamily="50" charset="-128"/>
            </a:endParaRPr>
          </a:p>
        </p:txBody>
      </p:sp>
      <p:sp>
        <p:nvSpPr>
          <p:cNvPr id="29706" name="テキスト ボックス 18">
            <a:extLst>
              <a:ext uri="{FF2B5EF4-FFF2-40B4-BE49-F238E27FC236}">
                <a16:creationId xmlns:a16="http://schemas.microsoft.com/office/drawing/2014/main" id="{785FDED9-7DFD-F868-8DD5-43E5499C4968}"/>
              </a:ext>
            </a:extLst>
          </p:cNvPr>
          <p:cNvSpPr txBox="1">
            <a:spLocks noChangeArrowheads="1"/>
          </p:cNvSpPr>
          <p:nvPr/>
        </p:nvSpPr>
        <p:spPr bwMode="auto">
          <a:xfrm>
            <a:off x="227013" y="2132341"/>
            <a:ext cx="9463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本事業（応募事業者）における製品の市場規模と本事業における代替素材の調達可能量、調達ルート</a:t>
            </a:r>
          </a:p>
        </p:txBody>
      </p:sp>
      <p:sp>
        <p:nvSpPr>
          <p:cNvPr id="29707" name="テキスト ボックス 18">
            <a:extLst>
              <a:ext uri="{FF2B5EF4-FFF2-40B4-BE49-F238E27FC236}">
                <a16:creationId xmlns:a16="http://schemas.microsoft.com/office/drawing/2014/main" id="{60A808CA-BE65-C60C-8FF2-CD1A73829756}"/>
              </a:ext>
            </a:extLst>
          </p:cNvPr>
          <p:cNvSpPr txBox="1">
            <a:spLocks noChangeArrowheads="1"/>
          </p:cNvSpPr>
          <p:nvPr/>
        </p:nvSpPr>
        <p:spPr bwMode="auto">
          <a:xfrm>
            <a:off x="384841" y="4472448"/>
            <a:ext cx="900390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①の製品の市場規模とその根拠（供給・販売先）、</a:t>
            </a:r>
            <a:r>
              <a:rPr lang="ja-JP" altLang="en-US" sz="1200" b="1" u="sng" dirty="0">
                <a:solidFill>
                  <a:srgbClr val="FF0000"/>
                </a:solidFill>
                <a:latin typeface="Meiryo UI" panose="020B0604030504040204" pitchFamily="50" charset="-128"/>
                <a:ea typeface="Meiryo UI" panose="020B0604030504040204" pitchFamily="50" charset="-128"/>
              </a:rPr>
              <a:t>応募事業者における</a:t>
            </a:r>
            <a:r>
              <a:rPr lang="ja-JP" altLang="en-US" sz="1200" dirty="0">
                <a:solidFill>
                  <a:srgbClr val="FF0000"/>
                </a:solidFill>
                <a:latin typeface="Meiryo UI" panose="020B0604030504040204" pitchFamily="50" charset="-128"/>
                <a:ea typeface="Meiryo UI" panose="020B0604030504040204" pitchFamily="50" charset="-128"/>
              </a:rPr>
              <a:t>代替素材の調達可能量と調達ルート（見込み）について記載ください。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A021326F-B601-1F55-52A5-5A60AA15F74F}"/>
              </a:ext>
            </a:extLst>
          </p:cNvPr>
          <p:cNvGraphicFramePr>
            <a:graphicFrameLocks noGrp="1"/>
          </p:cNvGraphicFramePr>
          <p:nvPr>
            <p:extLst>
              <p:ext uri="{D42A27DB-BD31-4B8C-83A1-F6EECF244321}">
                <p14:modId xmlns:p14="http://schemas.microsoft.com/office/powerpoint/2010/main" val="1034479702"/>
              </p:ext>
            </p:extLst>
          </p:nvPr>
        </p:nvGraphicFramePr>
        <p:xfrm>
          <a:off x="458788" y="2437114"/>
          <a:ext cx="9237663" cy="2084387"/>
        </p:xfrm>
        <a:graphic>
          <a:graphicData uri="http://schemas.openxmlformats.org/drawingml/2006/table">
            <a:tbl>
              <a:tblPr firstRow="1" bandRow="1">
                <a:tableStyleId>{5C22544A-7EE6-4342-B048-85BDC9FD1C3A}</a:tableStyleId>
              </a:tblPr>
              <a:tblGrid>
                <a:gridCol w="1620312">
                  <a:extLst>
                    <a:ext uri="{9D8B030D-6E8A-4147-A177-3AD203B41FA5}">
                      <a16:colId xmlns:a16="http://schemas.microsoft.com/office/drawing/2014/main" val="20000"/>
                    </a:ext>
                  </a:extLst>
                </a:gridCol>
                <a:gridCol w="2715631">
                  <a:extLst>
                    <a:ext uri="{9D8B030D-6E8A-4147-A177-3AD203B41FA5}">
                      <a16:colId xmlns:a16="http://schemas.microsoft.com/office/drawing/2014/main" val="20001"/>
                    </a:ext>
                  </a:extLst>
                </a:gridCol>
                <a:gridCol w="2565521">
                  <a:extLst>
                    <a:ext uri="{9D8B030D-6E8A-4147-A177-3AD203B41FA5}">
                      <a16:colId xmlns:a16="http://schemas.microsoft.com/office/drawing/2014/main" val="20002"/>
                    </a:ext>
                  </a:extLst>
                </a:gridCol>
                <a:gridCol w="2336199">
                  <a:extLst>
                    <a:ext uri="{9D8B030D-6E8A-4147-A177-3AD203B41FA5}">
                      <a16:colId xmlns:a16="http://schemas.microsoft.com/office/drawing/2014/main" val="20003"/>
                    </a:ext>
                  </a:extLst>
                </a:gridCol>
              </a:tblGrid>
              <a:tr h="316088">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2027</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73160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年）とその根拠（供給・販売先）</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代替素材調達</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18345">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調達ルート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9735" name="テキスト ボックス 18">
            <a:extLst>
              <a:ext uri="{FF2B5EF4-FFF2-40B4-BE49-F238E27FC236}">
                <a16:creationId xmlns:a16="http://schemas.microsoft.com/office/drawing/2014/main" id="{280EE5F9-D53F-A44C-7BCA-D5B43225807E}"/>
              </a:ext>
            </a:extLst>
          </p:cNvPr>
          <p:cNvSpPr txBox="1">
            <a:spLocks noChangeArrowheads="1"/>
          </p:cNvSpPr>
          <p:nvPr/>
        </p:nvSpPr>
        <p:spPr bwMode="auto">
          <a:xfrm>
            <a:off x="227013" y="4856338"/>
            <a:ext cx="627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現状の価格（代替対象素材と代替素材の比較）と事業化に向けた目標価格</a:t>
            </a:r>
          </a:p>
        </p:txBody>
      </p:sp>
      <p:sp>
        <p:nvSpPr>
          <p:cNvPr id="29736" name="テキスト ボックス 18">
            <a:extLst>
              <a:ext uri="{FF2B5EF4-FFF2-40B4-BE49-F238E27FC236}">
                <a16:creationId xmlns:a16="http://schemas.microsoft.com/office/drawing/2014/main" id="{37B01AA3-3722-B793-53A0-0EBD0A294210}"/>
              </a:ext>
            </a:extLst>
          </p:cNvPr>
          <p:cNvSpPr txBox="1">
            <a:spLocks noChangeArrowheads="1"/>
          </p:cNvSpPr>
          <p:nvPr/>
        </p:nvSpPr>
        <p:spPr bwMode="auto">
          <a:xfrm>
            <a:off x="384841" y="6592523"/>
            <a:ext cx="90217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代替対象素材と代替素材の現状の価格、代替素材の価格低減目標を示すとともに、目標を達成するためにどのように取り組むか、記載してください。</a:t>
            </a:r>
          </a:p>
        </p:txBody>
      </p:sp>
      <p:graphicFrame>
        <p:nvGraphicFramePr>
          <p:cNvPr id="17" name="表 16">
            <a:extLst>
              <a:ext uri="{FF2B5EF4-FFF2-40B4-BE49-F238E27FC236}">
                <a16:creationId xmlns:a16="http://schemas.microsoft.com/office/drawing/2014/main" id="{7568F378-D217-F9A8-B362-F5BFA608306B}"/>
              </a:ext>
            </a:extLst>
          </p:cNvPr>
          <p:cNvGraphicFramePr>
            <a:graphicFrameLocks noGrp="1"/>
          </p:cNvGraphicFramePr>
          <p:nvPr>
            <p:extLst>
              <p:ext uri="{D42A27DB-BD31-4B8C-83A1-F6EECF244321}">
                <p14:modId xmlns:p14="http://schemas.microsoft.com/office/powerpoint/2010/main" val="1176492062"/>
              </p:ext>
            </p:extLst>
          </p:nvPr>
        </p:nvGraphicFramePr>
        <p:xfrm>
          <a:off x="458788" y="884275"/>
          <a:ext cx="9237662"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785611">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8" name="表 17">
            <a:extLst>
              <a:ext uri="{FF2B5EF4-FFF2-40B4-BE49-F238E27FC236}">
                <a16:creationId xmlns:a16="http://schemas.microsoft.com/office/drawing/2014/main" id="{72B16105-D1B6-7AB5-3F39-8F4F77299F3F}"/>
              </a:ext>
            </a:extLst>
          </p:cNvPr>
          <p:cNvGraphicFramePr>
            <a:graphicFrameLocks noGrp="1"/>
          </p:cNvGraphicFramePr>
          <p:nvPr>
            <p:extLst>
              <p:ext uri="{D42A27DB-BD31-4B8C-83A1-F6EECF244321}">
                <p14:modId xmlns:p14="http://schemas.microsoft.com/office/powerpoint/2010/main" val="812995608"/>
              </p:ext>
            </p:extLst>
          </p:nvPr>
        </p:nvGraphicFramePr>
        <p:xfrm>
          <a:off x="458791" y="5180618"/>
          <a:ext cx="9237660" cy="1433511"/>
        </p:xfrm>
        <a:graphic>
          <a:graphicData uri="http://schemas.openxmlformats.org/drawingml/2006/table">
            <a:tbl>
              <a:tblPr firstRow="1" bandRow="1">
                <a:tableStyleId>{5C22544A-7EE6-4342-B048-85BDC9FD1C3A}</a:tableStyleId>
              </a:tblPr>
              <a:tblGrid>
                <a:gridCol w="1539610">
                  <a:extLst>
                    <a:ext uri="{9D8B030D-6E8A-4147-A177-3AD203B41FA5}">
                      <a16:colId xmlns:a16="http://schemas.microsoft.com/office/drawing/2014/main" val="20000"/>
                    </a:ext>
                  </a:extLst>
                </a:gridCol>
                <a:gridCol w="1539610">
                  <a:extLst>
                    <a:ext uri="{9D8B030D-6E8A-4147-A177-3AD203B41FA5}">
                      <a16:colId xmlns:a16="http://schemas.microsoft.com/office/drawing/2014/main" val="20001"/>
                    </a:ext>
                  </a:extLst>
                </a:gridCol>
                <a:gridCol w="1539610">
                  <a:extLst>
                    <a:ext uri="{9D8B030D-6E8A-4147-A177-3AD203B41FA5}">
                      <a16:colId xmlns:a16="http://schemas.microsoft.com/office/drawing/2014/main" val="20002"/>
                    </a:ext>
                  </a:extLst>
                </a:gridCol>
                <a:gridCol w="1539610">
                  <a:extLst>
                    <a:ext uri="{9D8B030D-6E8A-4147-A177-3AD203B41FA5}">
                      <a16:colId xmlns:a16="http://schemas.microsoft.com/office/drawing/2014/main" val="20003"/>
                    </a:ext>
                  </a:extLst>
                </a:gridCol>
                <a:gridCol w="1539610">
                  <a:extLst>
                    <a:ext uri="{9D8B030D-6E8A-4147-A177-3AD203B41FA5}">
                      <a16:colId xmlns:a16="http://schemas.microsoft.com/office/drawing/2014/main" val="20004"/>
                    </a:ext>
                  </a:extLst>
                </a:gridCol>
                <a:gridCol w="1539610">
                  <a:extLst>
                    <a:ext uri="{9D8B030D-6E8A-4147-A177-3AD203B41FA5}">
                      <a16:colId xmlns:a16="http://schemas.microsoft.com/office/drawing/2014/main" val="20005"/>
                    </a:ext>
                  </a:extLst>
                </a:gridCol>
              </a:tblGrid>
              <a:tr h="305003">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代替対象素材（化石由来素材）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b="1"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gridSpan="3">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r>
                        <a:rPr kumimoji="1" lang="ja-JP" altLang="en-US" sz="1400" dirty="0">
                          <a:solidFill>
                            <a:schemeClr val="tx1"/>
                          </a:solidFill>
                        </a:rPr>
                        <a:t>代替素材</a:t>
                      </a: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185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現状の価格</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価格低減目標</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 name="Text Box 266">
            <a:extLst>
              <a:ext uri="{FF2B5EF4-FFF2-40B4-BE49-F238E27FC236}">
                <a16:creationId xmlns:a16="http://schemas.microsoft.com/office/drawing/2014/main" id="{95D9848E-9F99-A65A-6C2D-1E8B045B4CBA}"/>
              </a:ext>
            </a:extLst>
          </p:cNvPr>
          <p:cNvSpPr txBox="1">
            <a:spLocks noChangeArrowheads="1"/>
          </p:cNvSpPr>
          <p:nvPr/>
        </p:nvSpPr>
        <p:spPr bwMode="auto">
          <a:xfrm>
            <a:off x="2867891" y="252804"/>
            <a:ext cx="7122247"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作成してください。本ページは対象事業③用です。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a:extLst>
              <a:ext uri="{FF2B5EF4-FFF2-40B4-BE49-F238E27FC236}">
                <a16:creationId xmlns:a16="http://schemas.microsoft.com/office/drawing/2014/main" id="{185F375F-26B4-48CF-8C02-BA4323DDB756}"/>
              </a:ext>
            </a:extLst>
          </p:cNvPr>
          <p:cNvSpPr txBox="1">
            <a:spLocks/>
          </p:cNvSpPr>
          <p:nvPr/>
        </p:nvSpPr>
        <p:spPr bwMode="auto">
          <a:xfrm>
            <a:off x="7745173" y="6694488"/>
            <a:ext cx="2393950" cy="5000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defPPr>
              <a:defRPr lang="ja-JP"/>
            </a:defPPr>
            <a:lvl1pPr algn="r" rtl="0" eaLnBrk="1" fontAlgn="base" hangingPunct="1">
              <a:spcBef>
                <a:spcPct val="0"/>
              </a:spcBef>
              <a:spcAft>
                <a:spcPct val="0"/>
              </a:spcAft>
              <a:defRPr kumimoji="1" sz="1500" kern="1200">
                <a:solidFill>
                  <a:schemeClr val="tx1"/>
                </a:solidFill>
                <a:latin typeface="Arial" panose="020B0604020202020204" pitchFamily="34" charset="0"/>
                <a:ea typeface="ＭＳ Ｐゴシック" panose="020B0600070205080204"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4A453B59-A0D5-4C18-855B-F11FDDA25AC6}" type="slidenum">
              <a:rPr lang="en-US" altLang="ja-JP" smtClean="0">
                <a:latin typeface="Meiryo UI" panose="020B0604030504040204" pitchFamily="50" charset="-128"/>
                <a:ea typeface="Meiryo UI" panose="020B0604030504040204" pitchFamily="50" charset="-128"/>
              </a:rPr>
              <a:pPr/>
              <a:t>12</a:t>
            </a:fld>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p:txBody>
      </p:sp>
      <p:sp>
        <p:nvSpPr>
          <p:cNvPr id="34821" name="AutoShape 58">
            <a:extLst>
              <a:ext uri="{FF2B5EF4-FFF2-40B4-BE49-F238E27FC236}">
                <a16:creationId xmlns:a16="http://schemas.microsoft.com/office/drawing/2014/main" id="{3536FCD3-23DB-4409-BE17-4E393F5F2A0F}"/>
              </a:ext>
            </a:extLst>
          </p:cNvPr>
          <p:cNvSpPr>
            <a:spLocks noChangeArrowheads="1"/>
          </p:cNvSpPr>
          <p:nvPr/>
        </p:nvSpPr>
        <p:spPr bwMode="auto">
          <a:xfrm>
            <a:off x="169290" y="208369"/>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23AF34A3-98F6-4818-85E6-7211B6F216FD}"/>
              </a:ext>
            </a:extLst>
          </p:cNvPr>
          <p:cNvSpPr txBox="1">
            <a:spLocks noChangeArrowheads="1"/>
          </p:cNvSpPr>
          <p:nvPr/>
        </p:nvSpPr>
        <p:spPr bwMode="auto">
          <a:xfrm>
            <a:off x="169289" y="206098"/>
            <a:ext cx="216000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15" name="テキスト ボックス 18">
            <a:extLst>
              <a:ext uri="{FF2B5EF4-FFF2-40B4-BE49-F238E27FC236}">
                <a16:creationId xmlns:a16="http://schemas.microsoft.com/office/drawing/2014/main" id="{E7AC248C-41A7-432F-B6F5-E41389BE2AA3}"/>
              </a:ext>
            </a:extLst>
          </p:cNvPr>
          <p:cNvSpPr txBox="1">
            <a:spLocks noChangeArrowheads="1"/>
          </p:cNvSpPr>
          <p:nvPr/>
        </p:nvSpPr>
        <p:spPr bwMode="auto">
          <a:xfrm>
            <a:off x="211138" y="564575"/>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想定される用途、製品、販売先</a:t>
            </a:r>
          </a:p>
        </p:txBody>
      </p:sp>
      <p:sp>
        <p:nvSpPr>
          <p:cNvPr id="16" name="テキスト ボックス 18">
            <a:extLst>
              <a:ext uri="{FF2B5EF4-FFF2-40B4-BE49-F238E27FC236}">
                <a16:creationId xmlns:a16="http://schemas.microsoft.com/office/drawing/2014/main" id="{CC9D905F-CBD8-4F97-891E-08509BDA773E}"/>
              </a:ext>
            </a:extLst>
          </p:cNvPr>
          <p:cNvSpPr txBox="1">
            <a:spLocks noChangeArrowheads="1"/>
          </p:cNvSpPr>
          <p:nvPr/>
        </p:nvSpPr>
        <p:spPr bwMode="auto">
          <a:xfrm>
            <a:off x="415352" y="1785737"/>
            <a:ext cx="90582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今回の実証内容によりリサイクルされたマテリアルを活用する用途・製品と販売先（想定）を具体的に記載してください。</a:t>
            </a:r>
          </a:p>
        </p:txBody>
      </p:sp>
      <p:sp>
        <p:nvSpPr>
          <p:cNvPr id="21" name="テキスト ボックス 18">
            <a:extLst>
              <a:ext uri="{FF2B5EF4-FFF2-40B4-BE49-F238E27FC236}">
                <a16:creationId xmlns:a16="http://schemas.microsoft.com/office/drawing/2014/main" id="{9C110267-A9C2-49DD-8EF0-0911691B236A}"/>
              </a:ext>
            </a:extLst>
          </p:cNvPr>
          <p:cNvSpPr txBox="1">
            <a:spLocks noChangeArrowheads="1"/>
          </p:cNvSpPr>
          <p:nvPr/>
        </p:nvSpPr>
        <p:spPr bwMode="auto">
          <a:xfrm>
            <a:off x="211138" y="2188013"/>
            <a:ext cx="8118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リサイクル対象原料の調達可能量、調達ルートとリサイクルされた製品の市場規模</a:t>
            </a:r>
          </a:p>
        </p:txBody>
      </p:sp>
      <p:sp>
        <p:nvSpPr>
          <p:cNvPr id="22" name="テキスト ボックス 18">
            <a:extLst>
              <a:ext uri="{FF2B5EF4-FFF2-40B4-BE49-F238E27FC236}">
                <a16:creationId xmlns:a16="http://schemas.microsoft.com/office/drawing/2014/main" id="{DDFCC5C7-26A0-40A7-9007-438577385593}"/>
              </a:ext>
            </a:extLst>
          </p:cNvPr>
          <p:cNvSpPr txBox="1">
            <a:spLocks noChangeArrowheads="1"/>
          </p:cNvSpPr>
          <p:nvPr/>
        </p:nvSpPr>
        <p:spPr bwMode="auto">
          <a:xfrm>
            <a:off x="415352" y="4565211"/>
            <a:ext cx="94218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本事業におけるリサイクルする材料の調達可能量と調達ルート（見込み）、①の製品の市場規模とその根拠（供給・販売先）について記載してください。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7E6109FE-C042-4295-95B2-6A12C8D1FEC8}"/>
              </a:ext>
            </a:extLst>
          </p:cNvPr>
          <p:cNvGraphicFramePr>
            <a:graphicFrameLocks noGrp="1"/>
          </p:cNvGraphicFramePr>
          <p:nvPr>
            <p:extLst>
              <p:ext uri="{D42A27DB-BD31-4B8C-83A1-F6EECF244321}">
                <p14:modId xmlns:p14="http://schemas.microsoft.com/office/powerpoint/2010/main" val="130511575"/>
              </p:ext>
            </p:extLst>
          </p:nvPr>
        </p:nvGraphicFramePr>
        <p:xfrm>
          <a:off x="424436" y="2497420"/>
          <a:ext cx="9264336" cy="2095501"/>
        </p:xfrm>
        <a:graphic>
          <a:graphicData uri="http://schemas.openxmlformats.org/drawingml/2006/table">
            <a:tbl>
              <a:tblPr firstRow="1" bandRow="1">
                <a:tableStyleId>{5C22544A-7EE6-4342-B048-85BDC9FD1C3A}</a:tableStyleId>
              </a:tblPr>
              <a:tblGrid>
                <a:gridCol w="2221782">
                  <a:extLst>
                    <a:ext uri="{9D8B030D-6E8A-4147-A177-3AD203B41FA5}">
                      <a16:colId xmlns:a16="http://schemas.microsoft.com/office/drawing/2014/main" val="20000"/>
                    </a:ext>
                  </a:extLst>
                </a:gridCol>
                <a:gridCol w="2311690">
                  <a:extLst>
                    <a:ext uri="{9D8B030D-6E8A-4147-A177-3AD203B41FA5}">
                      <a16:colId xmlns:a16="http://schemas.microsoft.com/office/drawing/2014/main" val="20001"/>
                    </a:ext>
                  </a:extLst>
                </a:gridCol>
                <a:gridCol w="2365432">
                  <a:extLst>
                    <a:ext uri="{9D8B030D-6E8A-4147-A177-3AD203B41FA5}">
                      <a16:colId xmlns:a16="http://schemas.microsoft.com/office/drawing/2014/main" val="20002"/>
                    </a:ext>
                  </a:extLst>
                </a:gridCol>
                <a:gridCol w="2365432">
                  <a:extLst>
                    <a:ext uri="{9D8B030D-6E8A-4147-A177-3AD203B41FA5}">
                      <a16:colId xmlns:a16="http://schemas.microsoft.com/office/drawing/2014/main" val="20003"/>
                    </a:ext>
                  </a:extLst>
                </a:gridCol>
              </a:tblGrid>
              <a:tr h="327130">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2027</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本事業におけるリサイクル原料調達ルート</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その根拠（供給・販売先）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4" name="テキスト ボックス 18">
            <a:extLst>
              <a:ext uri="{FF2B5EF4-FFF2-40B4-BE49-F238E27FC236}">
                <a16:creationId xmlns:a16="http://schemas.microsoft.com/office/drawing/2014/main" id="{D700BB69-1CA9-4F7D-B4FC-3BE1AB728090}"/>
              </a:ext>
            </a:extLst>
          </p:cNvPr>
          <p:cNvSpPr txBox="1">
            <a:spLocks noChangeArrowheads="1"/>
          </p:cNvSpPr>
          <p:nvPr/>
        </p:nvSpPr>
        <p:spPr bwMode="auto">
          <a:xfrm>
            <a:off x="211138" y="4868430"/>
            <a:ext cx="9237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現状の処理・処分コストや販売価格と事業化に向けた目標価格（本実証におけるリサイクル手法の採否比較）</a:t>
            </a:r>
          </a:p>
        </p:txBody>
      </p:sp>
      <p:sp>
        <p:nvSpPr>
          <p:cNvPr id="25" name="テキスト ボックス 18">
            <a:extLst>
              <a:ext uri="{FF2B5EF4-FFF2-40B4-BE49-F238E27FC236}">
                <a16:creationId xmlns:a16="http://schemas.microsoft.com/office/drawing/2014/main" id="{AFB96D5E-50F5-4FE6-A4C5-36EA6ED62986}"/>
              </a:ext>
            </a:extLst>
          </p:cNvPr>
          <p:cNvSpPr txBox="1">
            <a:spLocks noChangeArrowheads="1"/>
          </p:cNvSpPr>
          <p:nvPr/>
        </p:nvSpPr>
        <p:spPr bwMode="auto">
          <a:xfrm>
            <a:off x="415352" y="6384367"/>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現状行われている処理・処分方法のコスト（処理費用、販売価格など）と、本実証によるリサイクル方法を採用した場合の価格低減目標（処理費用、販売価格）を示すとともに、目標を達成するためにどのように取り組むか、記載してください。</a:t>
            </a:r>
          </a:p>
        </p:txBody>
      </p:sp>
      <p:graphicFrame>
        <p:nvGraphicFramePr>
          <p:cNvPr id="26" name="表 25">
            <a:extLst>
              <a:ext uri="{FF2B5EF4-FFF2-40B4-BE49-F238E27FC236}">
                <a16:creationId xmlns:a16="http://schemas.microsoft.com/office/drawing/2014/main" id="{0B2FB451-784D-42AB-8418-905D4A3D9C5D}"/>
              </a:ext>
            </a:extLst>
          </p:cNvPr>
          <p:cNvGraphicFramePr>
            <a:graphicFrameLocks noGrp="1"/>
          </p:cNvGraphicFramePr>
          <p:nvPr>
            <p:extLst>
              <p:ext uri="{D42A27DB-BD31-4B8C-83A1-F6EECF244321}">
                <p14:modId xmlns:p14="http://schemas.microsoft.com/office/powerpoint/2010/main" val="1351580427"/>
              </p:ext>
            </p:extLst>
          </p:nvPr>
        </p:nvGraphicFramePr>
        <p:xfrm>
          <a:off x="424436" y="860999"/>
          <a:ext cx="9259891"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807840">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27" name="表 26">
            <a:extLst>
              <a:ext uri="{FF2B5EF4-FFF2-40B4-BE49-F238E27FC236}">
                <a16:creationId xmlns:a16="http://schemas.microsoft.com/office/drawing/2014/main" id="{F20247BB-6B31-4D0F-8D24-9BCAA134D803}"/>
              </a:ext>
            </a:extLst>
          </p:cNvPr>
          <p:cNvGraphicFramePr>
            <a:graphicFrameLocks noGrp="1"/>
          </p:cNvGraphicFramePr>
          <p:nvPr>
            <p:extLst>
              <p:ext uri="{D42A27DB-BD31-4B8C-83A1-F6EECF244321}">
                <p14:modId xmlns:p14="http://schemas.microsoft.com/office/powerpoint/2010/main" val="3022188256"/>
              </p:ext>
            </p:extLst>
          </p:nvPr>
        </p:nvGraphicFramePr>
        <p:xfrm>
          <a:off x="424436" y="5206562"/>
          <a:ext cx="9259893" cy="1219208"/>
        </p:xfrm>
        <a:graphic>
          <a:graphicData uri="http://schemas.openxmlformats.org/drawingml/2006/table">
            <a:tbl>
              <a:tblPr firstRow="1" bandRow="1">
                <a:tableStyleId>{5C22544A-7EE6-4342-B048-85BDC9FD1C3A}</a:tableStyleId>
              </a:tblPr>
              <a:tblGrid>
                <a:gridCol w="1676854">
                  <a:extLst>
                    <a:ext uri="{9D8B030D-6E8A-4147-A177-3AD203B41FA5}">
                      <a16:colId xmlns:a16="http://schemas.microsoft.com/office/drawing/2014/main" val="20000"/>
                    </a:ext>
                  </a:extLst>
                </a:gridCol>
                <a:gridCol w="1676854">
                  <a:extLst>
                    <a:ext uri="{9D8B030D-6E8A-4147-A177-3AD203B41FA5}">
                      <a16:colId xmlns:a16="http://schemas.microsoft.com/office/drawing/2014/main" val="20001"/>
                    </a:ext>
                  </a:extLst>
                </a:gridCol>
                <a:gridCol w="1676854">
                  <a:extLst>
                    <a:ext uri="{9D8B030D-6E8A-4147-A177-3AD203B41FA5}">
                      <a16:colId xmlns:a16="http://schemas.microsoft.com/office/drawing/2014/main" val="20002"/>
                    </a:ext>
                  </a:extLst>
                </a:gridCol>
                <a:gridCol w="1676854">
                  <a:extLst>
                    <a:ext uri="{9D8B030D-6E8A-4147-A177-3AD203B41FA5}">
                      <a16:colId xmlns:a16="http://schemas.microsoft.com/office/drawing/2014/main" val="20003"/>
                    </a:ext>
                  </a:extLst>
                </a:gridCol>
                <a:gridCol w="2552477">
                  <a:extLst>
                    <a:ext uri="{9D8B030D-6E8A-4147-A177-3AD203B41FA5}">
                      <a16:colId xmlns:a16="http://schemas.microsoft.com/office/drawing/2014/main" val="20004"/>
                    </a:ext>
                  </a:extLst>
                </a:gridCol>
              </a:tblGrid>
              <a:tr h="3048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現状の処理・処分方法</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本実証のリサイクル方法による</a:t>
                      </a:r>
                      <a:r>
                        <a:rPr kumimoji="1" lang="zh-TW" altLang="en-US" sz="1400" b="0" dirty="0">
                          <a:solidFill>
                            <a:schemeClr val="tx1"/>
                          </a:solidFill>
                          <a:latin typeface="Meiryo UI" panose="020B0604030504040204" pitchFamily="50" charset="-128"/>
                          <a:ea typeface="Meiryo UI" panose="020B0604030504040204" pitchFamily="50" charset="-128"/>
                        </a:rPr>
                        <a:t>低減目標</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 name="Text Box 266">
            <a:extLst>
              <a:ext uri="{FF2B5EF4-FFF2-40B4-BE49-F238E27FC236}">
                <a16:creationId xmlns:a16="http://schemas.microsoft.com/office/drawing/2014/main" id="{FB9E174D-D0FE-335A-3821-B91C2B524069}"/>
              </a:ext>
            </a:extLst>
          </p:cNvPr>
          <p:cNvSpPr txBox="1">
            <a:spLocks noChangeArrowheads="1"/>
          </p:cNvSpPr>
          <p:nvPr/>
        </p:nvSpPr>
        <p:spPr bwMode="auto">
          <a:xfrm>
            <a:off x="2895601" y="252804"/>
            <a:ext cx="7094538"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作成してください。本ページは対象事業④用です。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7">
            <a:extLst>
              <a:ext uri="{FF2B5EF4-FFF2-40B4-BE49-F238E27FC236}">
                <a16:creationId xmlns:a16="http://schemas.microsoft.com/office/drawing/2014/main" id="{93191734-D32A-02AF-DCD7-AF6DFB60F3E9}"/>
              </a:ext>
            </a:extLst>
          </p:cNvPr>
          <p:cNvSpPr>
            <a:spLocks noChangeArrowheads="1"/>
          </p:cNvSpPr>
          <p:nvPr/>
        </p:nvSpPr>
        <p:spPr bwMode="auto">
          <a:xfrm>
            <a:off x="125413" y="179388"/>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9275519-962A-2391-81CC-013C22E24984}"/>
              </a:ext>
            </a:extLst>
          </p:cNvPr>
          <p:cNvSpPr txBox="1">
            <a:spLocks noChangeArrowheads="1"/>
          </p:cNvSpPr>
          <p:nvPr/>
        </p:nvSpPr>
        <p:spPr bwMode="auto">
          <a:xfrm>
            <a:off x="125413" y="182139"/>
            <a:ext cx="12509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事業概要</a:t>
            </a:r>
          </a:p>
        </p:txBody>
      </p:sp>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415132" y="1391951"/>
            <a:ext cx="94313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・申請書の内容を基に、図面や写真、イメージ図、表やフロー等を用いて、「</a:t>
            </a:r>
            <a:r>
              <a:rPr lang="en-US" altLang="ja-JP" sz="1200" dirty="0">
                <a:solidFill>
                  <a:srgbClr val="FF0000"/>
                </a:solidFill>
                <a:latin typeface="Meiryo UI" panose="020B0604030504040204" pitchFamily="50" charset="-128"/>
                <a:ea typeface="Meiryo UI" panose="020B0604030504040204" pitchFamily="50" charset="-128"/>
              </a:rPr>
              <a:t>2. </a:t>
            </a:r>
            <a:r>
              <a:rPr lang="ja-JP" altLang="en-US" sz="1200" dirty="0">
                <a:solidFill>
                  <a:srgbClr val="FF0000"/>
                </a:solidFill>
                <a:latin typeface="Meiryo UI" panose="020B0604030504040204" pitchFamily="50" charset="-128"/>
                <a:ea typeface="Meiryo UI" panose="020B0604030504040204" pitchFamily="50" charset="-128"/>
              </a:rPr>
              <a:t>実証内容（技術的課題と解決手法）」とも関連付けて、技術実証内容や達成目標等を分かりやすく平易な表現で記載してください。　（</a:t>
            </a:r>
            <a:r>
              <a:rPr lang="en-US" altLang="ja-JP" sz="1200" dirty="0">
                <a:solidFill>
                  <a:srgbClr val="FF0000"/>
                </a:solidFill>
                <a:latin typeface="Meiryo UI" panose="020B0604030504040204" pitchFamily="50" charset="-128"/>
                <a:ea typeface="Meiryo UI" panose="020B0604030504040204" pitchFamily="50" charset="-128"/>
              </a:rPr>
              <a:t>3</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 name="Text Box 266">
            <a:extLst>
              <a:ext uri="{FF2B5EF4-FFF2-40B4-BE49-F238E27FC236}">
                <a16:creationId xmlns:a16="http://schemas.microsoft.com/office/drawing/2014/main" id="{9C5E0F2C-5C75-769E-39E9-0D8236D978A3}"/>
              </a:ext>
            </a:extLst>
          </p:cNvPr>
          <p:cNvSpPr txBox="1">
            <a:spLocks noChangeArrowheads="1"/>
          </p:cNvSpPr>
          <p:nvPr/>
        </p:nvSpPr>
        <p:spPr bwMode="auto">
          <a:xfrm>
            <a:off x="1122509" y="4311800"/>
            <a:ext cx="485045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・リサイクル事業・廃油リサイクル事業の主な記載内容は、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リサイクルする原材料（プラスチック、廃油）</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現状の技術的課題（リサイクルが困難な技術的理由など）</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リサイクルに必要な技術（本実証の対象技術）とその実証要素</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リサイクル製品</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　</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1122509" y="2548161"/>
            <a:ext cx="485045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・代替素材事業・代替ジェット燃料事業の主な記載内容は、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代替しようとする素材（化石由来プラスチック、化石由来ジェット燃料）</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代替する素材</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代替するための技術的な課題</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代替するために必要な技術（本実証の対象技術）</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代替製品（代替素材の含有比率）</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5">
            <a:extLst>
              <a:ext uri="{FF2B5EF4-FFF2-40B4-BE49-F238E27FC236}">
                <a16:creationId xmlns:a16="http://schemas.microsoft.com/office/drawing/2014/main" id="{14384283-7480-6BB4-4787-14A2AB75CA71}"/>
              </a:ext>
            </a:extLst>
          </p:cNvPr>
          <p:cNvGraphicFramePr>
            <a:graphicFrameLocks noGrp="1"/>
          </p:cNvGraphicFramePr>
          <p:nvPr>
            <p:extLst>
              <p:ext uri="{D42A27DB-BD31-4B8C-83A1-F6EECF244321}">
                <p14:modId xmlns:p14="http://schemas.microsoft.com/office/powerpoint/2010/main" val="3470771537"/>
              </p:ext>
            </p:extLst>
          </p:nvPr>
        </p:nvGraphicFramePr>
        <p:xfrm>
          <a:off x="310144" y="626606"/>
          <a:ext cx="9680162" cy="518160"/>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382601">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kumimoji="1" lang="en-US" altLang="ja-JP" sz="1400" dirty="0">
                          <a:solidFill>
                            <a:srgbClr val="FF0000"/>
                          </a:solidFill>
                          <a:latin typeface="Meiryo UI" panose="020B0604030504040204" pitchFamily="50" charset="-128"/>
                          <a:ea typeface="Meiryo UI" panose="020B0604030504040204" pitchFamily="50" charset="-128"/>
                        </a:rPr>
                        <a:t>100</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150</a:t>
                      </a:r>
                      <a:r>
                        <a:rPr kumimoji="1" lang="ja-JP" altLang="en-US" sz="1400" dirty="0">
                          <a:solidFill>
                            <a:srgbClr val="FF0000"/>
                          </a:solidFill>
                          <a:latin typeface="Meiryo UI" panose="020B0604030504040204" pitchFamily="50" charset="-128"/>
                          <a:ea typeface="Meiryo UI" panose="020B0604030504040204" pitchFamily="50" charset="-128"/>
                        </a:rPr>
                        <a:t>字程度で事業概要を記載してください。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7">
            <a:extLst>
              <a:ext uri="{FF2B5EF4-FFF2-40B4-BE49-F238E27FC236}">
                <a16:creationId xmlns:a16="http://schemas.microsoft.com/office/drawing/2014/main" id="{D45B6F1A-47EB-2FE6-A070-331F20F8C300}"/>
              </a:ext>
            </a:extLst>
          </p:cNvPr>
          <p:cNvSpPr>
            <a:spLocks noChangeArrowheads="1"/>
          </p:cNvSpPr>
          <p:nvPr/>
        </p:nvSpPr>
        <p:spPr bwMode="auto">
          <a:xfrm>
            <a:off x="127593" y="170765"/>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dirty="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56D45E0D-FC21-81A4-3317-20568D87B570}"/>
              </a:ext>
            </a:extLst>
          </p:cNvPr>
          <p:cNvSpPr txBox="1">
            <a:spLocks noChangeArrowheads="1"/>
          </p:cNvSpPr>
          <p:nvPr/>
        </p:nvSpPr>
        <p:spPr bwMode="auto">
          <a:xfrm>
            <a:off x="125413" y="171820"/>
            <a:ext cx="345598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実証内容（技術的課題と解決手法）</a:t>
            </a:r>
          </a:p>
        </p:txBody>
      </p:sp>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3638550" y="234950"/>
            <a:ext cx="630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実証項目ごとに、技術的課題、担当事業者、対応策（実施内容）、達成指標（数値目標など）を記載してください。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A727B492-D2BE-636E-E742-90AD7E18E7CF}"/>
              </a:ext>
            </a:extLst>
          </p:cNvPr>
          <p:cNvGraphicFramePr>
            <a:graphicFrameLocks noGrp="1"/>
          </p:cNvGraphicFramePr>
          <p:nvPr>
            <p:extLst>
              <p:ext uri="{D42A27DB-BD31-4B8C-83A1-F6EECF244321}">
                <p14:modId xmlns:p14="http://schemas.microsoft.com/office/powerpoint/2010/main" val="3022953560"/>
              </p:ext>
            </p:extLst>
          </p:nvPr>
        </p:nvGraphicFramePr>
        <p:xfrm>
          <a:off x="301625" y="868363"/>
          <a:ext cx="9709153" cy="3487316"/>
        </p:xfrm>
        <a:graphic>
          <a:graphicData uri="http://schemas.openxmlformats.org/drawingml/2006/table">
            <a:tbl>
              <a:tblPr firstRow="1" bandRow="1">
                <a:tableStyleId>{5940675A-B579-460E-94D1-54222C63F5DA}</a:tableStyleId>
              </a:tblPr>
              <a:tblGrid>
                <a:gridCol w="367036">
                  <a:extLst>
                    <a:ext uri="{9D8B030D-6E8A-4147-A177-3AD203B41FA5}">
                      <a16:colId xmlns:a16="http://schemas.microsoft.com/office/drawing/2014/main" val="20000"/>
                    </a:ext>
                  </a:extLst>
                </a:gridCol>
                <a:gridCol w="1038013">
                  <a:extLst>
                    <a:ext uri="{9D8B030D-6E8A-4147-A177-3AD203B41FA5}">
                      <a16:colId xmlns:a16="http://schemas.microsoft.com/office/drawing/2014/main" val="20001"/>
                    </a:ext>
                  </a:extLst>
                </a:gridCol>
                <a:gridCol w="1038013">
                  <a:extLst>
                    <a:ext uri="{9D8B030D-6E8A-4147-A177-3AD203B41FA5}">
                      <a16:colId xmlns:a16="http://schemas.microsoft.com/office/drawing/2014/main" val="20002"/>
                    </a:ext>
                  </a:extLst>
                </a:gridCol>
                <a:gridCol w="1038013">
                  <a:extLst>
                    <a:ext uri="{9D8B030D-6E8A-4147-A177-3AD203B41FA5}">
                      <a16:colId xmlns:a16="http://schemas.microsoft.com/office/drawing/2014/main" val="20003"/>
                    </a:ext>
                  </a:extLst>
                </a:gridCol>
                <a:gridCol w="1038013">
                  <a:extLst>
                    <a:ext uri="{9D8B030D-6E8A-4147-A177-3AD203B41FA5}">
                      <a16:colId xmlns:a16="http://schemas.microsoft.com/office/drawing/2014/main" val="20004"/>
                    </a:ext>
                  </a:extLst>
                </a:gridCol>
                <a:gridCol w="1038013">
                  <a:extLst>
                    <a:ext uri="{9D8B030D-6E8A-4147-A177-3AD203B41FA5}">
                      <a16:colId xmlns:a16="http://schemas.microsoft.com/office/drawing/2014/main" val="20005"/>
                    </a:ext>
                  </a:extLst>
                </a:gridCol>
                <a:gridCol w="1038013">
                  <a:extLst>
                    <a:ext uri="{9D8B030D-6E8A-4147-A177-3AD203B41FA5}">
                      <a16:colId xmlns:a16="http://schemas.microsoft.com/office/drawing/2014/main" val="2940946025"/>
                    </a:ext>
                  </a:extLst>
                </a:gridCol>
                <a:gridCol w="1038013">
                  <a:extLst>
                    <a:ext uri="{9D8B030D-6E8A-4147-A177-3AD203B41FA5}">
                      <a16:colId xmlns:a16="http://schemas.microsoft.com/office/drawing/2014/main" val="453193883"/>
                    </a:ext>
                  </a:extLst>
                </a:gridCol>
                <a:gridCol w="1038013">
                  <a:extLst>
                    <a:ext uri="{9D8B030D-6E8A-4147-A177-3AD203B41FA5}">
                      <a16:colId xmlns:a16="http://schemas.microsoft.com/office/drawing/2014/main" val="20006"/>
                    </a:ext>
                  </a:extLst>
                </a:gridCol>
                <a:gridCol w="1038013">
                  <a:extLst>
                    <a:ext uri="{9D8B030D-6E8A-4147-A177-3AD203B41FA5}">
                      <a16:colId xmlns:a16="http://schemas.microsoft.com/office/drawing/2014/main" val="20007"/>
                    </a:ext>
                  </a:extLst>
                </a:gridCol>
              </a:tblGrid>
              <a:tr h="31585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担当事業者</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R5</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R6</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R7</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R4</a:t>
                      </a:r>
                      <a:r>
                        <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年度</a:t>
                      </a:r>
                      <a:endPar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5853">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（実証内容）</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○○（株）</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実装化に向けた課題抽出・解決</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50641856-D0F7-A1D7-6259-C423479299BD}"/>
              </a:ext>
            </a:extLst>
          </p:cNvPr>
          <p:cNvSpPr txBox="1">
            <a:spLocks noChangeArrowheads="1"/>
          </p:cNvSpPr>
          <p:nvPr/>
        </p:nvSpPr>
        <p:spPr bwMode="auto">
          <a:xfrm>
            <a:off x="880956" y="5628702"/>
            <a:ext cx="65981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③担当事業者 　　｜代表事業者、代表事業者の外注先、共同事業者を記載してください。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5" name="Text Box 266">
            <a:extLst>
              <a:ext uri="{FF2B5EF4-FFF2-40B4-BE49-F238E27FC236}">
                <a16:creationId xmlns:a16="http://schemas.microsoft.com/office/drawing/2014/main" id="{17C89FE5-EB91-6B5F-23D1-C59BCC630E37}"/>
              </a:ext>
            </a:extLst>
          </p:cNvPr>
          <p:cNvSpPr txBox="1">
            <a:spLocks noChangeArrowheads="1"/>
          </p:cNvSpPr>
          <p:nvPr/>
        </p:nvSpPr>
        <p:spPr bwMode="auto">
          <a:xfrm>
            <a:off x="880955" y="6393912"/>
            <a:ext cx="699332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⑤達成指標        ｜各実証項目の当該年度の達成指標（数値目標など）を具体的に記載してください。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BD325489-20D4-3F62-8B6D-B84F8CAF54C3}"/>
              </a:ext>
            </a:extLst>
          </p:cNvPr>
          <p:cNvSpPr txBox="1">
            <a:spLocks noChangeArrowheads="1"/>
          </p:cNvSpPr>
          <p:nvPr/>
        </p:nvSpPr>
        <p:spPr bwMode="auto">
          <a:xfrm>
            <a:off x="880956" y="5246097"/>
            <a:ext cx="877573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②技術的課題　　 ｜各実証項目の技術的課題（現状で達成できていないこと、その理由など）を具体的に記載してください。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3AC3899A-B839-639D-4EDE-55F7218BB273}"/>
              </a:ext>
            </a:extLst>
          </p:cNvPr>
          <p:cNvSpPr txBox="1">
            <a:spLocks noChangeArrowheads="1"/>
          </p:cNvSpPr>
          <p:nvPr/>
        </p:nvSpPr>
        <p:spPr bwMode="auto">
          <a:xfrm>
            <a:off x="880955" y="6011307"/>
            <a:ext cx="90566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④</a:t>
            </a: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対応策（実施内容） </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｜各実証項目の技術的課題に対する当該年度の実施内容を具体的に記載してください。</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不要年度は削除すること。</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5" name="テキスト ボックス 4">
            <a:extLst>
              <a:ext uri="{FF2B5EF4-FFF2-40B4-BE49-F238E27FC236}">
                <a16:creationId xmlns:a16="http://schemas.microsoft.com/office/drawing/2014/main" id="{675E559D-6F4A-7DE0-4CF3-1AFD9C25CBCA}"/>
              </a:ext>
            </a:extLst>
          </p:cNvPr>
          <p:cNvSpPr txBox="1"/>
          <p:nvPr/>
        </p:nvSpPr>
        <p:spPr>
          <a:xfrm>
            <a:off x="880956" y="4863492"/>
            <a:ext cx="4203395"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①実証項目　　　　｜実証項目を簡潔にまとめて記載してください。</a:t>
            </a:r>
            <a:endParaRPr kumimoji="1" lang="ja-JP" altLang="en-US" sz="1200" dirty="0"/>
          </a:p>
        </p:txBody>
      </p:sp>
      <p:sp>
        <p:nvSpPr>
          <p:cNvPr id="6" name="テキスト ボックス 5">
            <a:extLst>
              <a:ext uri="{FF2B5EF4-FFF2-40B4-BE49-F238E27FC236}">
                <a16:creationId xmlns:a16="http://schemas.microsoft.com/office/drawing/2014/main" id="{40040899-823D-7BD5-044E-DBB8C2CED832}"/>
              </a:ext>
            </a:extLst>
          </p:cNvPr>
          <p:cNvSpPr txBox="1"/>
          <p:nvPr/>
        </p:nvSpPr>
        <p:spPr>
          <a:xfrm>
            <a:off x="880955" y="4562916"/>
            <a:ext cx="1447832"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a:t>
            </a:r>
            <a:endParaRPr kumimoji="1" lang="ja-JP"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8">
            <a:extLst>
              <a:ext uri="{FF2B5EF4-FFF2-40B4-BE49-F238E27FC236}">
                <a16:creationId xmlns:a16="http://schemas.microsoft.com/office/drawing/2014/main" id="{C6410CF5-7E77-FAFD-6295-B8BEF0112AC8}"/>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4" name="Text Box 25">
            <a:extLst>
              <a:ext uri="{FF2B5EF4-FFF2-40B4-BE49-F238E27FC236}">
                <a16:creationId xmlns:a16="http://schemas.microsoft.com/office/drawing/2014/main" id="{27C65810-278A-E87D-235C-6AD7428483F8}"/>
              </a:ext>
            </a:extLst>
          </p:cNvPr>
          <p:cNvSpPr txBox="1">
            <a:spLocks noChangeArrowheads="1"/>
          </p:cNvSpPr>
          <p:nvPr/>
        </p:nvSpPr>
        <p:spPr bwMode="auto">
          <a:xfrm>
            <a:off x="115888" y="196427"/>
            <a:ext cx="248443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実施スケジュール</a:t>
            </a:r>
          </a:p>
        </p:txBody>
      </p:sp>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2757488" y="242888"/>
            <a:ext cx="7277100" cy="647700"/>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・実施スケジュールについて、「</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 </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実証内容（技術的課題と解決手法）」の各実証項目の実施時期（月）が分かるように記載してください。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スライド以内</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・「実証項目」欄には実証要素が分かるように記載してください。</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302041077"/>
              </p:ext>
            </p:extLst>
          </p:nvPr>
        </p:nvGraphicFramePr>
        <p:xfrm>
          <a:off x="301625" y="919737"/>
          <a:ext cx="9629775" cy="1533644"/>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1758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2528">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1603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0266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2653" name="テキスト ボックス 18">
            <a:extLst>
              <a:ext uri="{FF2B5EF4-FFF2-40B4-BE49-F238E27FC236}">
                <a16:creationId xmlns:a16="http://schemas.microsoft.com/office/drawing/2014/main" id="{0CD51C75-9330-84BB-42DC-B7059FD7A0AF}"/>
              </a:ext>
            </a:extLst>
          </p:cNvPr>
          <p:cNvSpPr txBox="1">
            <a:spLocks noChangeArrowheads="1"/>
          </p:cNvSpPr>
          <p:nvPr/>
        </p:nvSpPr>
        <p:spPr bwMode="auto">
          <a:xfrm>
            <a:off x="115888" y="603825"/>
            <a:ext cx="3976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a:t>
            </a:r>
            <a:r>
              <a:rPr lang="en-US" altLang="ja-JP" sz="1400" dirty="0">
                <a:latin typeface="Meiryo UI" panose="020B0604030504040204" pitchFamily="50" charset="-128"/>
                <a:ea typeface="Meiryo UI" panose="020B0604030504040204" pitchFamily="50" charset="-128"/>
              </a:rPr>
              <a:t>R5</a:t>
            </a:r>
            <a:r>
              <a:rPr lang="ja-JP" altLang="en-US" sz="1400" dirty="0">
                <a:latin typeface="Meiryo UI" panose="020B0604030504040204" pitchFamily="50" charset="-128"/>
                <a:ea typeface="Meiryo UI" panose="020B0604030504040204" pitchFamily="50" charset="-128"/>
              </a:rPr>
              <a:t>年度の実施スケジュール</a:t>
            </a:r>
          </a:p>
        </p:txBody>
      </p:sp>
      <p:sp>
        <p:nvSpPr>
          <p:cNvPr id="22654" name="テキスト ボックス 18">
            <a:extLst>
              <a:ext uri="{FF2B5EF4-FFF2-40B4-BE49-F238E27FC236}">
                <a16:creationId xmlns:a16="http://schemas.microsoft.com/office/drawing/2014/main" id="{7AF341E0-4320-DC19-C94D-3BA3DD5AEAA6}"/>
              </a:ext>
            </a:extLst>
          </p:cNvPr>
          <p:cNvSpPr txBox="1">
            <a:spLocks noChangeArrowheads="1"/>
          </p:cNvSpPr>
          <p:nvPr/>
        </p:nvSpPr>
        <p:spPr bwMode="auto">
          <a:xfrm>
            <a:off x="122238" y="2688838"/>
            <a:ext cx="51181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R6</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（単年度事業の場合は不要）</a:t>
            </a:r>
          </a:p>
        </p:txBody>
      </p:sp>
      <p:graphicFrame>
        <p:nvGraphicFramePr>
          <p:cNvPr id="32" name="表 31">
            <a:extLst>
              <a:ext uri="{FF2B5EF4-FFF2-40B4-BE49-F238E27FC236}">
                <a16:creationId xmlns:a16="http://schemas.microsoft.com/office/drawing/2014/main" id="{F3E142A8-B5FD-556C-9145-9C8EEFEE21C3}"/>
              </a:ext>
            </a:extLst>
          </p:cNvPr>
          <p:cNvGraphicFramePr>
            <a:graphicFrameLocks noGrp="1"/>
          </p:cNvGraphicFramePr>
          <p:nvPr>
            <p:extLst>
              <p:ext uri="{D42A27DB-BD31-4B8C-83A1-F6EECF244321}">
                <p14:modId xmlns:p14="http://schemas.microsoft.com/office/powerpoint/2010/main" val="1838774929"/>
              </p:ext>
            </p:extLst>
          </p:nvPr>
        </p:nvGraphicFramePr>
        <p:xfrm>
          <a:off x="298450" y="2995225"/>
          <a:ext cx="9629775" cy="1971182"/>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2255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43731">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25911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4200966" y="1372910"/>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4260850" y="1623161"/>
            <a:ext cx="28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5495925" y="1872590"/>
            <a:ext cx="208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6883400" y="2123284"/>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83488" y="240649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二等辺三角形 7">
            <a:extLst>
              <a:ext uri="{FF2B5EF4-FFF2-40B4-BE49-F238E27FC236}">
                <a16:creationId xmlns:a16="http://schemas.microsoft.com/office/drawing/2014/main" id="{30B10D06-B133-9497-C6DE-21BEF117C506}"/>
              </a:ext>
            </a:extLst>
          </p:cNvPr>
          <p:cNvSpPr/>
          <p:nvPr/>
        </p:nvSpPr>
        <p:spPr bwMode="auto">
          <a:xfrm flipV="1">
            <a:off x="4146966" y="129169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0A2BDC-5189-7B9C-1872-A2C657DD3F4D}"/>
              </a:ext>
            </a:extLst>
          </p:cNvPr>
          <p:cNvSpPr txBox="1"/>
          <p:nvPr/>
        </p:nvSpPr>
        <p:spPr>
          <a:xfrm>
            <a:off x="3877800" y="1109798"/>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sp>
        <p:nvSpPr>
          <p:cNvPr id="10" name="二等辺三角形 9">
            <a:extLst>
              <a:ext uri="{FF2B5EF4-FFF2-40B4-BE49-F238E27FC236}">
                <a16:creationId xmlns:a16="http://schemas.microsoft.com/office/drawing/2014/main" id="{C19415D1-94A7-45C1-88CA-82A2C4D255BC}"/>
              </a:ext>
            </a:extLst>
          </p:cNvPr>
          <p:cNvSpPr/>
          <p:nvPr/>
        </p:nvSpPr>
        <p:spPr bwMode="auto">
          <a:xfrm flipV="1">
            <a:off x="8275613" y="229666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56D0396-0D49-1C19-4C5B-9FA2F9FD0894}"/>
              </a:ext>
            </a:extLst>
          </p:cNvPr>
          <p:cNvSpPr txBox="1"/>
          <p:nvPr/>
        </p:nvSpPr>
        <p:spPr>
          <a:xfrm>
            <a:off x="8006447" y="211476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12" name="直線矢印コネクタ 11">
            <a:extLst>
              <a:ext uri="{FF2B5EF4-FFF2-40B4-BE49-F238E27FC236}">
                <a16:creationId xmlns:a16="http://schemas.microsoft.com/office/drawing/2014/main" id="{BC7D4575-3ACE-E841-574D-81065CCA3211}"/>
              </a:ext>
            </a:extLst>
          </p:cNvPr>
          <p:cNvCxnSpPr>
            <a:cxnSpLocks/>
          </p:cNvCxnSpPr>
          <p:nvPr/>
        </p:nvCxnSpPr>
        <p:spPr>
          <a:xfrm>
            <a:off x="2489200" y="3440463"/>
            <a:ext cx="37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二等辺三角形 14">
            <a:extLst>
              <a:ext uri="{FF2B5EF4-FFF2-40B4-BE49-F238E27FC236}">
                <a16:creationId xmlns:a16="http://schemas.microsoft.com/office/drawing/2014/main" id="{AE4D3491-5DE2-23BE-DF50-31C15FD6207E}"/>
              </a:ext>
            </a:extLst>
          </p:cNvPr>
          <p:cNvSpPr/>
          <p:nvPr/>
        </p:nvSpPr>
        <p:spPr bwMode="auto">
          <a:xfrm flipV="1">
            <a:off x="2441357" y="3341965"/>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E169657-27BC-EC65-0C6B-79AC6BACB515}"/>
              </a:ext>
            </a:extLst>
          </p:cNvPr>
          <p:cNvSpPr txBox="1"/>
          <p:nvPr/>
        </p:nvSpPr>
        <p:spPr>
          <a:xfrm>
            <a:off x="2172191" y="3160073"/>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cxnSp>
        <p:nvCxnSpPr>
          <p:cNvPr id="18" name="直線矢印コネクタ 17">
            <a:extLst>
              <a:ext uri="{FF2B5EF4-FFF2-40B4-BE49-F238E27FC236}">
                <a16:creationId xmlns:a16="http://schemas.microsoft.com/office/drawing/2014/main" id="{0A4D941F-04AC-5F66-F09B-21D21039F52A}"/>
              </a:ext>
            </a:extLst>
          </p:cNvPr>
          <p:cNvCxnSpPr>
            <a:cxnSpLocks/>
          </p:cNvCxnSpPr>
          <p:nvPr/>
        </p:nvCxnSpPr>
        <p:spPr>
          <a:xfrm>
            <a:off x="3138488" y="3705004"/>
            <a:ext cx="37584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直線矢印コネクタ 18">
            <a:extLst>
              <a:ext uri="{FF2B5EF4-FFF2-40B4-BE49-F238E27FC236}">
                <a16:creationId xmlns:a16="http://schemas.microsoft.com/office/drawing/2014/main" id="{19465A80-CDBC-1FAC-8AFA-A6A89E655BBB}"/>
              </a:ext>
            </a:extLst>
          </p:cNvPr>
          <p:cNvCxnSpPr>
            <a:cxnSpLocks/>
          </p:cNvCxnSpPr>
          <p:nvPr/>
        </p:nvCxnSpPr>
        <p:spPr>
          <a:xfrm>
            <a:off x="3390327" y="3952295"/>
            <a:ext cx="406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a:extLst>
              <a:ext uri="{FF2B5EF4-FFF2-40B4-BE49-F238E27FC236}">
                <a16:creationId xmlns:a16="http://schemas.microsoft.com/office/drawing/2014/main" id="{C8D321E5-0B5C-7001-353E-2B58CC3F85F5}"/>
              </a:ext>
            </a:extLst>
          </p:cNvPr>
          <p:cNvCxnSpPr>
            <a:cxnSpLocks/>
          </p:cNvCxnSpPr>
          <p:nvPr/>
        </p:nvCxnSpPr>
        <p:spPr>
          <a:xfrm>
            <a:off x="6197200" y="4199378"/>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直線矢印コネクタ 20">
            <a:extLst>
              <a:ext uri="{FF2B5EF4-FFF2-40B4-BE49-F238E27FC236}">
                <a16:creationId xmlns:a16="http://schemas.microsoft.com/office/drawing/2014/main" id="{702AF44D-4FA7-2BE7-561F-48AF2FEF8D5D}"/>
              </a:ext>
            </a:extLst>
          </p:cNvPr>
          <p:cNvCxnSpPr>
            <a:cxnSpLocks/>
          </p:cNvCxnSpPr>
          <p:nvPr/>
        </p:nvCxnSpPr>
        <p:spPr>
          <a:xfrm>
            <a:off x="6821488" y="4645076"/>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2" name="直線矢印コネクタ 21">
            <a:extLst>
              <a:ext uri="{FF2B5EF4-FFF2-40B4-BE49-F238E27FC236}">
                <a16:creationId xmlns:a16="http://schemas.microsoft.com/office/drawing/2014/main" id="{9B52FE6E-A9D4-7F6C-3B9A-6432B9E8714D}"/>
              </a:ext>
            </a:extLst>
          </p:cNvPr>
          <p:cNvCxnSpPr>
            <a:cxnSpLocks/>
          </p:cNvCxnSpPr>
          <p:nvPr/>
        </p:nvCxnSpPr>
        <p:spPr>
          <a:xfrm>
            <a:off x="7589244" y="4896653"/>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3" name="二等辺三角形 22">
            <a:extLst>
              <a:ext uri="{FF2B5EF4-FFF2-40B4-BE49-F238E27FC236}">
                <a16:creationId xmlns:a16="http://schemas.microsoft.com/office/drawing/2014/main" id="{812C10C4-1522-63CE-4B20-E0076A59988D}"/>
              </a:ext>
            </a:extLst>
          </p:cNvPr>
          <p:cNvSpPr/>
          <p:nvPr/>
        </p:nvSpPr>
        <p:spPr bwMode="auto">
          <a:xfrm flipV="1">
            <a:off x="8281369" y="478682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086FD8CA-6CAF-F2E5-EDB2-1B15EDA158BE}"/>
              </a:ext>
            </a:extLst>
          </p:cNvPr>
          <p:cNvSpPr txBox="1"/>
          <p:nvPr/>
        </p:nvSpPr>
        <p:spPr>
          <a:xfrm>
            <a:off x="8012203" y="4604928"/>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sp>
        <p:nvSpPr>
          <p:cNvPr id="25" name="テキスト ボックス 18">
            <a:extLst>
              <a:ext uri="{FF2B5EF4-FFF2-40B4-BE49-F238E27FC236}">
                <a16:creationId xmlns:a16="http://schemas.microsoft.com/office/drawing/2014/main" id="{68A4D2A6-22F9-038D-3483-820B19B31E66}"/>
              </a:ext>
            </a:extLst>
          </p:cNvPr>
          <p:cNvSpPr txBox="1">
            <a:spLocks noChangeArrowheads="1"/>
          </p:cNvSpPr>
          <p:nvPr/>
        </p:nvSpPr>
        <p:spPr bwMode="auto">
          <a:xfrm>
            <a:off x="119365" y="5187612"/>
            <a:ext cx="551368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R7</a:t>
            </a:r>
            <a:r>
              <a:rPr lang="ja-JP" altLang="en-US" sz="1400" dirty="0">
                <a:latin typeface="Meiryo UI" panose="020B0604030504040204" pitchFamily="50" charset="-128"/>
                <a:ea typeface="Meiryo UI" panose="020B0604030504040204" pitchFamily="50" charset="-128"/>
              </a:rPr>
              <a:t>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a:t>
            </a:r>
            <a:r>
              <a:rPr lang="en-US" altLang="ja-JP" sz="1400" dirty="0">
                <a:solidFill>
                  <a:srgbClr val="FF0000"/>
                </a:solidFill>
                <a:latin typeface="Meiryo UI" panose="020B0604030504040204" pitchFamily="50" charset="-128"/>
                <a:ea typeface="Meiryo UI" panose="020B0604030504040204" pitchFamily="50" charset="-128"/>
              </a:rPr>
              <a:t>2</a:t>
            </a:r>
            <a:r>
              <a:rPr lang="ja-JP" altLang="en-US" sz="1400" dirty="0">
                <a:solidFill>
                  <a:srgbClr val="FF0000"/>
                </a:solidFill>
                <a:latin typeface="Meiryo UI" panose="020B0604030504040204" pitchFamily="50" charset="-128"/>
                <a:ea typeface="Meiryo UI" panose="020B0604030504040204" pitchFamily="50" charset="-128"/>
              </a:rPr>
              <a:t>ヶ年度事業の場合は不要）</a:t>
            </a:r>
          </a:p>
        </p:txBody>
      </p:sp>
      <p:graphicFrame>
        <p:nvGraphicFramePr>
          <p:cNvPr id="26" name="表 25">
            <a:extLst>
              <a:ext uri="{FF2B5EF4-FFF2-40B4-BE49-F238E27FC236}">
                <a16:creationId xmlns:a16="http://schemas.microsoft.com/office/drawing/2014/main" id="{8997860F-6903-A7D1-B028-FA195776DBEE}"/>
              </a:ext>
            </a:extLst>
          </p:cNvPr>
          <p:cNvGraphicFramePr>
            <a:graphicFrameLocks noGrp="1"/>
          </p:cNvGraphicFramePr>
          <p:nvPr>
            <p:extLst>
              <p:ext uri="{D42A27DB-BD31-4B8C-83A1-F6EECF244321}">
                <p14:modId xmlns:p14="http://schemas.microsoft.com/office/powerpoint/2010/main" val="2701979976"/>
              </p:ext>
            </p:extLst>
          </p:nvPr>
        </p:nvGraphicFramePr>
        <p:xfrm>
          <a:off x="295578" y="5511254"/>
          <a:ext cx="9629775" cy="1027928"/>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6275">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59114">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1710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7">
            <a:extLst>
              <a:ext uri="{FF2B5EF4-FFF2-40B4-BE49-F238E27FC236}">
                <a16:creationId xmlns:a16="http://schemas.microsoft.com/office/drawing/2014/main" id="{5012D879-F269-89FA-6478-5807CD830B4B}"/>
              </a:ext>
            </a:extLst>
          </p:cNvPr>
          <p:cNvSpPr>
            <a:spLocks noChangeArrowheads="1"/>
          </p:cNvSpPr>
          <p:nvPr/>
        </p:nvSpPr>
        <p:spPr bwMode="auto">
          <a:xfrm>
            <a:off x="68263" y="21140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CFE46BF-550C-8AFF-E0EE-F7C4E59652DE}"/>
              </a:ext>
            </a:extLst>
          </p:cNvPr>
          <p:cNvSpPr txBox="1">
            <a:spLocks noChangeArrowheads="1"/>
          </p:cNvSpPr>
          <p:nvPr/>
        </p:nvSpPr>
        <p:spPr bwMode="auto">
          <a:xfrm>
            <a:off x="68263" y="211508"/>
            <a:ext cx="16922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実施体制・経費</a:t>
            </a:r>
          </a:p>
        </p:txBody>
      </p:sp>
      <p:sp>
        <p:nvSpPr>
          <p:cNvPr id="24580" name="Rectangle 37">
            <a:extLst>
              <a:ext uri="{FF2B5EF4-FFF2-40B4-BE49-F238E27FC236}">
                <a16:creationId xmlns:a16="http://schemas.microsoft.com/office/drawing/2014/main" id="{4E13CC5D-3F1F-06E0-F0F5-3F5B37868114}"/>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7418" name="Text Box 266">
            <a:extLst>
              <a:ext uri="{FF2B5EF4-FFF2-40B4-BE49-F238E27FC236}">
                <a16:creationId xmlns:a16="http://schemas.microsoft.com/office/drawing/2014/main" id="{2449651B-6F10-30DC-A39C-116A1D9A5C88}"/>
              </a:ext>
            </a:extLst>
          </p:cNvPr>
          <p:cNvSpPr txBox="1">
            <a:spLocks noChangeArrowheads="1"/>
          </p:cNvSpPr>
          <p:nvPr/>
        </p:nvSpPr>
        <p:spPr bwMode="auto">
          <a:xfrm>
            <a:off x="2085873" y="373920"/>
            <a:ext cx="6000954" cy="461665"/>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・実証内容を基に、事業の実施体制（役割）、及び経費を記載してください（</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スライド以内）</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・外注先数、共同事業者数、事業年数に合わせて表の調整を行ってください。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4582" name="テキスト ボックス 2">
            <a:extLst>
              <a:ext uri="{FF2B5EF4-FFF2-40B4-BE49-F238E27FC236}">
                <a16:creationId xmlns:a16="http://schemas.microsoft.com/office/drawing/2014/main" id="{287C8822-5689-D197-9B66-A2A604536E82}"/>
              </a:ext>
            </a:extLst>
          </p:cNvPr>
          <p:cNvSpPr txBox="1">
            <a:spLocks noChangeArrowheads="1"/>
          </p:cNvSpPr>
          <p:nvPr/>
        </p:nvSpPr>
        <p:spPr bwMode="auto">
          <a:xfrm>
            <a:off x="9054154" y="695325"/>
            <a:ext cx="996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a:r>
              <a:rPr lang="ja-JP" altLang="en-US" sz="1400" dirty="0">
                <a:latin typeface="Meiryo UI" panose="020B0604030504040204" pitchFamily="50" charset="-128"/>
                <a:ea typeface="Meiryo UI" panose="020B0604030504040204" pitchFamily="50" charset="-128"/>
              </a:rPr>
              <a:t>（千円）</a:t>
            </a:r>
          </a:p>
        </p:txBody>
      </p:sp>
      <p:sp>
        <p:nvSpPr>
          <p:cNvPr id="24583" name="スライド番号プレースホルダー 2">
            <a:extLst>
              <a:ext uri="{FF2B5EF4-FFF2-40B4-BE49-F238E27FC236}">
                <a16:creationId xmlns:a16="http://schemas.microsoft.com/office/drawing/2014/main" id="{04B118D0-2D27-00E3-C0C9-312574F8BB10}"/>
              </a:ext>
            </a:extLst>
          </p:cNvPr>
          <p:cNvSpPr>
            <a:spLocks noGrp="1"/>
          </p:cNvSpPr>
          <p:nvPr>
            <p:ph type="sldNum" sz="quarter" idx="12"/>
          </p:nvPr>
        </p:nvSpPr>
        <p:spPr>
          <a:xfrm>
            <a:off x="7762875" y="676433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344B3EC-0BBE-486C-85E7-99D3E9217719}"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264B93E-DFC4-16BD-C71B-CF1AE50C263D}"/>
              </a:ext>
            </a:extLst>
          </p:cNvPr>
          <p:cNvGraphicFramePr>
            <a:graphicFrameLocks noGrp="1"/>
          </p:cNvGraphicFramePr>
          <p:nvPr>
            <p:extLst>
              <p:ext uri="{D42A27DB-BD31-4B8C-83A1-F6EECF244321}">
                <p14:modId xmlns:p14="http://schemas.microsoft.com/office/powerpoint/2010/main" val="962295127"/>
              </p:ext>
            </p:extLst>
          </p:nvPr>
        </p:nvGraphicFramePr>
        <p:xfrm>
          <a:off x="300038" y="964545"/>
          <a:ext cx="9591674" cy="3859220"/>
        </p:xfrm>
        <a:graphic>
          <a:graphicData uri="http://schemas.openxmlformats.org/drawingml/2006/table">
            <a:tbl>
              <a:tblPr firstRow="1" bandRow="1">
                <a:tableStyleId>{5940675A-B579-460E-94D1-54222C63F5DA}</a:tableStyleId>
              </a:tblPr>
              <a:tblGrid>
                <a:gridCol w="1268155">
                  <a:extLst>
                    <a:ext uri="{9D8B030D-6E8A-4147-A177-3AD203B41FA5}">
                      <a16:colId xmlns:a16="http://schemas.microsoft.com/office/drawing/2014/main" val="20000"/>
                    </a:ext>
                  </a:extLst>
                </a:gridCol>
                <a:gridCol w="1649460">
                  <a:extLst>
                    <a:ext uri="{9D8B030D-6E8A-4147-A177-3AD203B41FA5}">
                      <a16:colId xmlns:a16="http://schemas.microsoft.com/office/drawing/2014/main" val="20001"/>
                    </a:ext>
                  </a:extLst>
                </a:gridCol>
                <a:gridCol w="1765408">
                  <a:extLst>
                    <a:ext uri="{9D8B030D-6E8A-4147-A177-3AD203B41FA5}">
                      <a16:colId xmlns:a16="http://schemas.microsoft.com/office/drawing/2014/main" val="20002"/>
                    </a:ext>
                  </a:extLst>
                </a:gridCol>
                <a:gridCol w="1636217">
                  <a:extLst>
                    <a:ext uri="{9D8B030D-6E8A-4147-A177-3AD203B41FA5}">
                      <a16:colId xmlns:a16="http://schemas.microsoft.com/office/drawing/2014/main" val="20003"/>
                    </a:ext>
                  </a:extLst>
                </a:gridCol>
                <a:gridCol w="1636217">
                  <a:extLst>
                    <a:ext uri="{9D8B030D-6E8A-4147-A177-3AD203B41FA5}">
                      <a16:colId xmlns:a16="http://schemas.microsoft.com/office/drawing/2014/main" val="20004"/>
                    </a:ext>
                  </a:extLst>
                </a:gridCol>
                <a:gridCol w="1636217">
                  <a:extLst>
                    <a:ext uri="{9D8B030D-6E8A-4147-A177-3AD203B41FA5}">
                      <a16:colId xmlns:a16="http://schemas.microsoft.com/office/drawing/2014/main" val="3874455617"/>
                    </a:ext>
                  </a:extLst>
                </a:gridCol>
              </a:tblGrid>
              <a:tr h="358145">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Meiryo UI" panose="020B0604030504040204" pitchFamily="50" charset="-128"/>
                          <a:ea typeface="Meiryo UI" panose="020B0604030504040204" pitchFamily="50" charset="-128"/>
                        </a:rPr>
                        <a:t>事業者名とその役割</a:t>
                      </a:r>
                      <a:endParaRPr kumimoji="1" lang="en-US" altLang="ja-JP" sz="12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spc="0" baseline="0" dirty="0">
                          <a:latin typeface="Meiryo UI" panose="020B0604030504040204" pitchFamily="50" charset="-128"/>
                          <a:ea typeface="Meiryo UI" panose="020B0604030504040204" pitchFamily="50" charset="-128"/>
                        </a:rPr>
                        <a:t>R5</a:t>
                      </a:r>
                      <a:r>
                        <a:rPr kumimoji="1" lang="ja-JP" altLang="en-US" sz="1200" spc="0" baseline="0" dirty="0">
                          <a:latin typeface="Meiryo UI" panose="020B0604030504040204" pitchFamily="50" charset="-128"/>
                          <a:ea typeface="Meiryo UI" panose="020B0604030504040204" pitchFamily="50" charset="-128"/>
                        </a:rPr>
                        <a:t>年度予算</a:t>
                      </a:r>
                      <a:endParaRPr kumimoji="1" lang="en-US" altLang="ja-JP" sz="12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dirty="0">
                          <a:latin typeface="Meiryo UI" panose="020B0604030504040204" pitchFamily="50" charset="-128"/>
                          <a:ea typeface="Meiryo UI" panose="020B0604030504040204" pitchFamily="50" charset="-128"/>
                        </a:rPr>
                        <a:t>R6</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R7</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27804">
                <a:tc rowSpan="3">
                  <a:txBody>
                    <a:bodyPr/>
                    <a:lstStyle/>
                    <a:p>
                      <a:r>
                        <a:rPr kumimoji="1" lang="ja-JP" altLang="en-US" sz="1200" dirty="0">
                          <a:latin typeface="Meiryo UI" panose="020B0604030504040204" pitchFamily="50" charset="-128"/>
                          <a:ea typeface="Meiryo UI" panose="020B0604030504040204" pitchFamily="50" charset="-128"/>
                        </a:rPr>
                        <a:t>代表事業者</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rowSpan="3">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1"/>
                  </a:ext>
                </a:extLst>
              </a:tr>
              <a:tr h="405442">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内、設備費</a:t>
                      </a: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534838">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r"/>
                      <a:r>
                        <a:rPr kumimoji="1" lang="ja-JP" altLang="en-US" sz="1200" dirty="0">
                          <a:latin typeface="Meiryo UI" panose="020B0604030504040204" pitchFamily="50" charset="-128"/>
                          <a:ea typeface="Meiryo UI" panose="020B0604030504040204" pitchFamily="50" charset="-128"/>
                        </a:rPr>
                        <a:t>内、業務費</a:t>
                      </a:r>
                      <a:endParaRPr kumimoji="1" lang="en-US" altLang="ja-JP" sz="1200" dirty="0">
                        <a:latin typeface="Meiryo UI" panose="020B0604030504040204" pitchFamily="50" charset="-128"/>
                        <a:ea typeface="Meiryo UI" panose="020B0604030504040204" pitchFamily="50" charset="-128"/>
                      </a:endParaRPr>
                    </a:p>
                    <a:p>
                      <a:pPr marL="0" indent="0" algn="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外注費、共同実施費を除く</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937">
                <a:tc rowSpan="2">
                  <a:txBody>
                    <a:bodyPr/>
                    <a:lstStyle/>
                    <a:p>
                      <a:r>
                        <a:rPr kumimoji="1" lang="ja-JP" altLang="en-US" sz="1200" dirty="0">
                          <a:latin typeface="Meiryo UI" panose="020B0604030504040204" pitchFamily="50" charset="-128"/>
                          <a:ea typeface="Meiryo UI" panose="020B0604030504040204" pitchFamily="50" charset="-128"/>
                        </a:rPr>
                        <a:t>代表事業者の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外注先</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4"/>
                  </a:ext>
                </a:extLst>
              </a:tr>
              <a:tr h="485211">
                <a:tc vMerge="1">
                  <a:txBody>
                    <a:bodyPr/>
                    <a:lstStyle/>
                    <a:p>
                      <a:endParaRPr kumimoji="1" lang="ja-JP" altLang="en-US" sz="1600"/>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0113">
                <a:tc rowSpan="2">
                  <a:txBody>
                    <a:bodyPr/>
                    <a:lstStyle/>
                    <a:p>
                      <a:r>
                        <a:rPr kumimoji="1" lang="ja-JP" altLang="en-US" sz="1200" dirty="0">
                          <a:latin typeface="Meiryo UI" panose="020B0604030504040204" pitchFamily="50" charset="-128"/>
                          <a:ea typeface="Meiryo UI" panose="020B0604030504040204" pitchFamily="50" charset="-128"/>
                        </a:rPr>
                        <a:t>共同事業者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（共同実施費）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6"/>
                  </a:ext>
                </a:extLst>
              </a:tr>
              <a:tr h="457222">
                <a:tc vMerge="1">
                  <a:txBody>
                    <a:bodyPr/>
                    <a:lstStyle/>
                    <a:p>
                      <a:endParaRPr kumimoji="1" lang="ja-JP" altLang="en-US"/>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5365094"/>
                  </a:ext>
                </a:extLst>
              </a:tr>
              <a:tr h="220769">
                <a:tc gridSpan="3">
                  <a:txBody>
                    <a:bodyPr/>
                    <a:lstStyle/>
                    <a:p>
                      <a:pPr algn="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hMerge="1">
                  <a:txBody>
                    <a:bodyPr/>
                    <a:lstStyle/>
                    <a:p>
                      <a:endParaRPr kumimoji="1" lang="ja-JP" altLang="en-US" sz="1600" dirty="0"/>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extLst>
                  <a:ext uri="{0D108BD9-81ED-4DB2-BD59-A6C34878D82A}">
                    <a16:rowId xmlns:a16="http://schemas.microsoft.com/office/drawing/2014/main" val="10008"/>
                  </a:ext>
                </a:extLst>
              </a:tr>
              <a:tr h="370937">
                <a:tc gridSpan="3">
                  <a:txBody>
                    <a:bodyPr/>
                    <a:lstStyle/>
                    <a:p>
                      <a:pPr algn="r"/>
                      <a:r>
                        <a:rPr kumimoji="1" lang="ja-JP" altLang="en-US" sz="1200" dirty="0">
                          <a:latin typeface="Meiryo UI" panose="020B0604030504040204" pitchFamily="50" charset="-128"/>
                          <a:ea typeface="Meiryo UI" panose="020B0604030504040204" pitchFamily="50" charset="-128"/>
                        </a:rPr>
                        <a:t>補助金額合計額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合計額</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補助率</a:t>
                      </a:r>
                      <a:r>
                        <a:rPr kumimoji="1" lang="en-US" altLang="ja-JP" sz="1200" dirty="0">
                          <a:solidFill>
                            <a:srgbClr val="FF0000"/>
                          </a:solidFill>
                          <a:latin typeface="Meiryo UI" panose="020B0604030504040204" pitchFamily="50" charset="-128"/>
                          <a:ea typeface="Meiryo UI" panose="020B0604030504040204" pitchFamily="50" charset="-128"/>
                        </a:rPr>
                        <a:t>1/2 or 1/3</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hMerge="1">
                  <a:txBody>
                    <a:bodyPr/>
                    <a:lstStyle/>
                    <a:p>
                      <a:endParaRPr kumimoji="1" lang="ja-JP" altLang="en-US"/>
                    </a:p>
                  </a:txBody>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272126893"/>
                  </a:ext>
                </a:extLst>
              </a:tr>
            </a:tbl>
          </a:graphicData>
        </a:graphic>
      </p:graphicFrame>
      <p:graphicFrame>
        <p:nvGraphicFramePr>
          <p:cNvPr id="9" name="表 8">
            <a:extLst>
              <a:ext uri="{FF2B5EF4-FFF2-40B4-BE49-F238E27FC236}">
                <a16:creationId xmlns:a16="http://schemas.microsoft.com/office/drawing/2014/main" id="{27670A8E-D2D4-08E1-6AE9-9BF84CA30E28}"/>
              </a:ext>
            </a:extLst>
          </p:cNvPr>
          <p:cNvGraphicFramePr>
            <a:graphicFrameLocks noGrp="1"/>
          </p:cNvGraphicFramePr>
          <p:nvPr>
            <p:extLst>
              <p:ext uri="{D42A27DB-BD31-4B8C-83A1-F6EECF244321}">
                <p14:modId xmlns:p14="http://schemas.microsoft.com/office/powerpoint/2010/main" val="4045897273"/>
              </p:ext>
            </p:extLst>
          </p:nvPr>
        </p:nvGraphicFramePr>
        <p:xfrm>
          <a:off x="300038" y="5627204"/>
          <a:ext cx="9575800" cy="1328737"/>
        </p:xfrm>
        <a:graphic>
          <a:graphicData uri="http://schemas.openxmlformats.org/drawingml/2006/table">
            <a:tbl>
              <a:tblPr firstRow="1" bandRow="1">
                <a:tableStyleId>{5C22544A-7EE6-4342-B048-85BDC9FD1C3A}</a:tableStyleId>
              </a:tblPr>
              <a:tblGrid>
                <a:gridCol w="2745087">
                  <a:extLst>
                    <a:ext uri="{9D8B030D-6E8A-4147-A177-3AD203B41FA5}">
                      <a16:colId xmlns:a16="http://schemas.microsoft.com/office/drawing/2014/main" val="20000"/>
                    </a:ext>
                  </a:extLst>
                </a:gridCol>
                <a:gridCol w="6830713">
                  <a:extLst>
                    <a:ext uri="{9D8B030D-6E8A-4147-A177-3AD203B41FA5}">
                      <a16:colId xmlns:a16="http://schemas.microsoft.com/office/drawing/2014/main" val="20001"/>
                    </a:ext>
                  </a:extLst>
                </a:gridCol>
              </a:tblGrid>
              <a:tr h="304688">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実装時（実プラント）の設備規模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4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本実証における設備規模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19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実証規模が必要な理由、根拠</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24653" name="テキスト ボックス 18">
            <a:extLst>
              <a:ext uri="{FF2B5EF4-FFF2-40B4-BE49-F238E27FC236}">
                <a16:creationId xmlns:a16="http://schemas.microsoft.com/office/drawing/2014/main" id="{BE40F67C-3152-D333-64AA-77B259F36D4F}"/>
              </a:ext>
            </a:extLst>
          </p:cNvPr>
          <p:cNvSpPr txBox="1">
            <a:spLocks noChangeArrowheads="1"/>
          </p:cNvSpPr>
          <p:nvPr/>
        </p:nvSpPr>
        <p:spPr bwMode="auto">
          <a:xfrm>
            <a:off x="157162" y="650685"/>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実施体制と経費</a:t>
            </a:r>
          </a:p>
        </p:txBody>
      </p:sp>
      <p:sp>
        <p:nvSpPr>
          <p:cNvPr id="24654" name="テキスト ボックス 18">
            <a:extLst>
              <a:ext uri="{FF2B5EF4-FFF2-40B4-BE49-F238E27FC236}">
                <a16:creationId xmlns:a16="http://schemas.microsoft.com/office/drawing/2014/main" id="{B0175C19-F97E-B468-0CAB-E958291306A2}"/>
              </a:ext>
            </a:extLst>
          </p:cNvPr>
          <p:cNvSpPr txBox="1">
            <a:spLocks noChangeArrowheads="1"/>
          </p:cNvSpPr>
          <p:nvPr/>
        </p:nvSpPr>
        <p:spPr bwMode="auto">
          <a:xfrm>
            <a:off x="157162" y="5306083"/>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実証設備の規模</a:t>
            </a:r>
          </a:p>
        </p:txBody>
      </p:sp>
      <p:sp>
        <p:nvSpPr>
          <p:cNvPr id="24655" name="テキスト ボックス 18">
            <a:extLst>
              <a:ext uri="{FF2B5EF4-FFF2-40B4-BE49-F238E27FC236}">
                <a16:creationId xmlns:a16="http://schemas.microsoft.com/office/drawing/2014/main" id="{84D0B33A-C9F5-A74B-01BC-BFF747D08ACB}"/>
              </a:ext>
            </a:extLst>
          </p:cNvPr>
          <p:cNvSpPr txBox="1">
            <a:spLocks noChangeArrowheads="1"/>
          </p:cNvSpPr>
          <p:nvPr/>
        </p:nvSpPr>
        <p:spPr bwMode="auto">
          <a:xfrm>
            <a:off x="3186667" y="5178345"/>
            <a:ext cx="56036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本実証で導入（使用）する設備の規模と、実装時（実プラント）の設備規模を比較し、</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実証規模の妥当性について理由、根拠を具体的に記載してください。</a:t>
            </a:r>
          </a:p>
        </p:txBody>
      </p:sp>
      <p:sp>
        <p:nvSpPr>
          <p:cNvPr id="2" name="Text Box 266">
            <a:extLst>
              <a:ext uri="{FF2B5EF4-FFF2-40B4-BE49-F238E27FC236}">
                <a16:creationId xmlns:a16="http://schemas.microsoft.com/office/drawing/2014/main" id="{C37C9F9D-3BFC-5565-38F8-011FF5CCDDBA}"/>
              </a:ext>
            </a:extLst>
          </p:cNvPr>
          <p:cNvSpPr txBox="1">
            <a:spLocks noChangeArrowheads="1"/>
          </p:cNvSpPr>
          <p:nvPr/>
        </p:nvSpPr>
        <p:spPr bwMode="auto">
          <a:xfrm>
            <a:off x="1507032" y="3057407"/>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外注先が複数ある場合にはそれぞれ行を分けて記載すること。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F4B0E0FF-F451-F277-5EF9-53A0186B5279}"/>
              </a:ext>
            </a:extLst>
          </p:cNvPr>
          <p:cNvSpPr txBox="1">
            <a:spLocks noChangeArrowheads="1"/>
          </p:cNvSpPr>
          <p:nvPr/>
        </p:nvSpPr>
        <p:spPr bwMode="auto">
          <a:xfrm>
            <a:off x="1507032" y="3819029"/>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共同事業者が複数ある場合にはそれぞれ行を分けて記載すること。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41F00C4C-87A1-9076-87B3-9E147C48174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D125C2C9-9245-C3B5-C2C9-2AC2B5184016}"/>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6DA6050E-6788-CF61-6313-BFF0390721F2}"/>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229E57AA-EAAA-B823-C996-A26DF6ABD912}"/>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40095F89-FBAD-FD96-E453-698EF61752C8}"/>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EF04FE64-61C7-BD06-8EC7-EE5182D240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8B3B784-159C-46D0-912C-853A7BE20CFE}"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32ADAF48-931F-F97E-A671-727B9DC30F63}"/>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97D0643F-84A3-5FC8-DC5C-26F08A3BC514}"/>
              </a:ext>
            </a:extLst>
          </p:cNvPr>
          <p:cNvSpPr txBox="1">
            <a:spLocks noChangeArrowheads="1"/>
          </p:cNvSpPr>
          <p:nvPr/>
        </p:nvSpPr>
        <p:spPr bwMode="auto">
          <a:xfrm>
            <a:off x="450850" y="1365250"/>
            <a:ext cx="387508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食品容器（ ●●［代替素材］）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98BD8348-4313-ADCD-A583-8F03F9D37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790BEA4-410D-58B9-14DF-23566DD58BEF}"/>
              </a:ext>
            </a:extLst>
          </p:cNvPr>
          <p:cNvSpPr txBox="1">
            <a:spLocks noChangeArrowheads="1"/>
          </p:cNvSpPr>
          <p:nvPr/>
        </p:nvSpPr>
        <p:spPr bwMode="auto">
          <a:xfrm>
            <a:off x="450850" y="996950"/>
            <a:ext cx="27654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a:t>
            </a:r>
            <a:r>
              <a:rPr lang="ja-JP" altLang="en-US" sz="1200" dirty="0">
                <a:solidFill>
                  <a:srgbClr val="FF0000"/>
                </a:solidFill>
                <a:latin typeface="Meiryo UI" panose="020B0604030504040204" pitchFamily="50" charset="-128"/>
                <a:ea typeface="Meiryo UI" panose="020B0604030504040204" pitchFamily="50" charset="-128"/>
              </a:rPr>
              <a:t>　（例）食品容器</a:t>
            </a:r>
          </a:p>
        </p:txBody>
      </p:sp>
      <p:sp>
        <p:nvSpPr>
          <p:cNvPr id="19" name="Text Box 266">
            <a:extLst>
              <a:ext uri="{FF2B5EF4-FFF2-40B4-BE49-F238E27FC236}">
                <a16:creationId xmlns:a16="http://schemas.microsoft.com/office/drawing/2014/main" id="{5BEF6678-B108-9BFA-5249-ABE43F97B187}"/>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（条件設定は、下記の例のように現状（化石由来プラスチック）と実証技術（代替製品）の実装後のライフサイクルフロー図を示してください。）（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426ADC33-EC13-A496-AB81-BE9A21FFFBFC}"/>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pSp>
        <p:nvGrpSpPr>
          <p:cNvPr id="27662" name="グループ化 80">
            <a:extLst>
              <a:ext uri="{FF2B5EF4-FFF2-40B4-BE49-F238E27FC236}">
                <a16:creationId xmlns:a16="http://schemas.microsoft.com/office/drawing/2014/main" id="{C86A5FC7-5652-426A-4F99-CED8C164421D}"/>
              </a:ext>
            </a:extLst>
          </p:cNvPr>
          <p:cNvGrpSpPr>
            <a:grpSpLocks noChangeAspect="1"/>
          </p:cNvGrpSpPr>
          <p:nvPr/>
        </p:nvGrpSpPr>
        <p:grpSpPr bwMode="auto">
          <a:xfrm>
            <a:off x="220663" y="1636713"/>
            <a:ext cx="9742488" cy="2582862"/>
            <a:chOff x="-763758" y="2327528"/>
            <a:chExt cx="11361909" cy="3011362"/>
          </a:xfrm>
        </p:grpSpPr>
        <p:sp>
          <p:nvSpPr>
            <p:cNvPr id="82" name="正方形/長方形 81">
              <a:extLst>
                <a:ext uri="{FF2B5EF4-FFF2-40B4-BE49-F238E27FC236}">
                  <a16:creationId xmlns:a16="http://schemas.microsoft.com/office/drawing/2014/main" id="{447F00A3-A34A-D05F-2A1A-3DA60862BC3F}"/>
                </a:ext>
              </a:extLst>
            </p:cNvPr>
            <p:cNvSpPr/>
            <p:nvPr/>
          </p:nvSpPr>
          <p:spPr>
            <a:xfrm>
              <a:off x="8835638" y="2457089"/>
              <a:ext cx="1705120" cy="2319137"/>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DFF44FB-07C2-7106-5B57-587C996EA2F8}"/>
                </a:ext>
              </a:extLst>
            </p:cNvPr>
            <p:cNvSpPr/>
            <p:nvPr/>
          </p:nvSpPr>
          <p:spPr>
            <a:xfrm>
              <a:off x="-336090" y="2457089"/>
              <a:ext cx="6439094" cy="2298778"/>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9D01E334-1FE1-B955-389F-D61DE0991A9F}"/>
                </a:ext>
              </a:extLst>
            </p:cNvPr>
            <p:cNvSpPr/>
            <p:nvPr/>
          </p:nvSpPr>
          <p:spPr>
            <a:xfrm>
              <a:off x="6436252" y="2327528"/>
              <a:ext cx="2105018" cy="1164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85" name="テキスト ボックス 4">
              <a:extLst>
                <a:ext uri="{FF2B5EF4-FFF2-40B4-BE49-F238E27FC236}">
                  <a16:creationId xmlns:a16="http://schemas.microsoft.com/office/drawing/2014/main" id="{E0A261FA-7699-6D31-5EC4-7392B069F5B5}"/>
                </a:ext>
              </a:extLst>
            </p:cNvPr>
            <p:cNvSpPr txBox="1"/>
            <p:nvPr/>
          </p:nvSpPr>
          <p:spPr>
            <a:xfrm>
              <a:off x="-763758" y="2421922"/>
              <a:ext cx="619165" cy="26912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86" name="テキスト ボックス 5">
              <a:extLst>
                <a:ext uri="{FF2B5EF4-FFF2-40B4-BE49-F238E27FC236}">
                  <a16:creationId xmlns:a16="http://schemas.microsoft.com/office/drawing/2014/main" id="{874F3B4F-AC49-CAFF-76E7-AE5FC8EC9A5D}"/>
                </a:ext>
              </a:extLst>
            </p:cNvPr>
            <p:cNvSpPr txBox="1"/>
            <p:nvPr/>
          </p:nvSpPr>
          <p:spPr>
            <a:xfrm>
              <a:off x="-278697" y="286798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植物資源</a:t>
              </a:r>
              <a:r>
                <a:rPr lang="en-US" altLang="ja-JP" sz="900">
                  <a:solidFill>
                    <a:sysClr val="windowText" lastClr="000000"/>
                  </a:solidFill>
                  <a:latin typeface="Meiryo UI" panose="020B0604030504040204" pitchFamily="50" charset="-128"/>
                  <a:ea typeface="Meiryo UI" panose="020B0604030504040204" pitchFamily="50" charset="-128"/>
                </a:rPr>
                <a:t>A</a:t>
              </a:r>
              <a:r>
                <a:rPr lang="ja-JP" altLang="en-US" sz="900">
                  <a:solidFill>
                    <a:sysClr val="windowText" lastClr="000000"/>
                  </a:solidFill>
                  <a:latin typeface="Meiryo UI" panose="020B0604030504040204" pitchFamily="50" charset="-128"/>
                  <a:ea typeface="Meiryo UI" panose="020B0604030504040204" pitchFamily="50" charset="-128"/>
                </a:rPr>
                <a:t>の栽培、物質</a:t>
              </a:r>
              <a:r>
                <a:rPr lang="en-US" altLang="ja-JP" sz="900">
                  <a:solidFill>
                    <a:sysClr val="windowText" lastClr="000000"/>
                  </a:solidFill>
                  <a:latin typeface="Meiryo UI" panose="020B0604030504040204" pitchFamily="50" charset="-128"/>
                  <a:ea typeface="Meiryo UI" panose="020B0604030504040204" pitchFamily="50" charset="-128"/>
                </a:rPr>
                <a:t>B</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米国・ブラジル</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87" name="テキスト ボックス 6">
              <a:extLst>
                <a:ext uri="{FF2B5EF4-FFF2-40B4-BE49-F238E27FC236}">
                  <a16:creationId xmlns:a16="http://schemas.microsoft.com/office/drawing/2014/main" id="{85E2B4E8-DC93-0430-D1C8-FCF5D09DDA5E}"/>
                </a:ext>
              </a:extLst>
            </p:cNvPr>
            <p:cNvSpPr txBox="1"/>
            <p:nvPr/>
          </p:nvSpPr>
          <p:spPr>
            <a:xfrm>
              <a:off x="1844833" y="2951270"/>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米国</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88" name="テキスト ボックス 7">
              <a:extLst>
                <a:ext uri="{FF2B5EF4-FFF2-40B4-BE49-F238E27FC236}">
                  <a16:creationId xmlns:a16="http://schemas.microsoft.com/office/drawing/2014/main" id="{923B5489-D2A3-DF30-7DCB-404378BABA18}"/>
                </a:ext>
              </a:extLst>
            </p:cNvPr>
            <p:cNvSpPr txBox="1"/>
            <p:nvPr/>
          </p:nvSpPr>
          <p:spPr>
            <a:xfrm>
              <a:off x="3505520" y="2979034"/>
              <a:ext cx="886810" cy="436805"/>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物質</a:t>
              </a:r>
              <a:r>
                <a:rPr lang="en-US" altLang="ja-JP" sz="900" b="1">
                  <a:solidFill>
                    <a:schemeClr val="bg1"/>
                  </a:solidFill>
                  <a:latin typeface="Meiryo UI" panose="020B0604030504040204" pitchFamily="50" charset="-128"/>
                  <a:ea typeface="Meiryo UI" panose="020B0604030504040204" pitchFamily="50" charset="-128"/>
                </a:rPr>
                <a:t>D</a:t>
              </a:r>
              <a:r>
                <a:rPr lang="ja-JP" altLang="en-US" sz="900" b="1">
                  <a:solidFill>
                    <a:schemeClr val="bg1"/>
                  </a:solidFill>
                  <a:latin typeface="Meiryo UI" panose="020B0604030504040204" pitchFamily="50" charset="-128"/>
                  <a:ea typeface="Meiryo UI" panose="020B0604030504040204" pitchFamily="50" charset="-128"/>
                </a:rPr>
                <a:t>製造</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89" name="テキスト ボックス 8">
              <a:extLst>
                <a:ext uri="{FF2B5EF4-FFF2-40B4-BE49-F238E27FC236}">
                  <a16:creationId xmlns:a16="http://schemas.microsoft.com/office/drawing/2014/main" id="{4E020CD6-9E4E-C248-F12B-3193E22FFA04}"/>
                </a:ext>
              </a:extLst>
            </p:cNvPr>
            <p:cNvSpPr txBox="1"/>
            <p:nvPr/>
          </p:nvSpPr>
          <p:spPr>
            <a:xfrm>
              <a:off x="-260183" y="3871152"/>
              <a:ext cx="1381128" cy="59968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植物資源</a:t>
              </a:r>
              <a:r>
                <a:rPr lang="en-US" altLang="ja-JP" sz="900" dirty="0">
                  <a:latin typeface="Meiryo UI" panose="020B0604030504040204" pitchFamily="50" charset="-128"/>
                  <a:ea typeface="Meiryo UI" panose="020B0604030504040204" pitchFamily="50" charset="-128"/>
                </a:rPr>
                <a:t>E</a:t>
              </a:r>
              <a:r>
                <a:rPr lang="ja-JP" altLang="en-US" sz="900" dirty="0">
                  <a:latin typeface="Meiryo UI" panose="020B0604030504040204" pitchFamily="50" charset="-128"/>
                  <a:ea typeface="Meiryo UI" panose="020B0604030504040204" pitchFamily="50" charset="-128"/>
                </a:rPr>
                <a:t>の栽培、物質</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0" name="テキスト ボックス 9">
              <a:extLst>
                <a:ext uri="{FF2B5EF4-FFF2-40B4-BE49-F238E27FC236}">
                  <a16:creationId xmlns:a16="http://schemas.microsoft.com/office/drawing/2014/main" id="{114D58AB-9F15-AEFD-7008-9F4F120D945D}"/>
                </a:ext>
              </a:extLst>
            </p:cNvPr>
            <p:cNvSpPr txBox="1"/>
            <p:nvPr/>
          </p:nvSpPr>
          <p:spPr>
            <a:xfrm>
              <a:off x="1844833" y="3972949"/>
              <a:ext cx="884959"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1" name="テキスト ボックス 10">
              <a:extLst>
                <a:ext uri="{FF2B5EF4-FFF2-40B4-BE49-F238E27FC236}">
                  <a16:creationId xmlns:a16="http://schemas.microsoft.com/office/drawing/2014/main" id="{73DD2335-FD51-5598-4381-9C944607ABED}"/>
                </a:ext>
              </a:extLst>
            </p:cNvPr>
            <p:cNvSpPr txBox="1"/>
            <p:nvPr/>
          </p:nvSpPr>
          <p:spPr>
            <a:xfrm>
              <a:off x="4847769" y="3623136"/>
              <a:ext cx="599847" cy="592081"/>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重合</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en-US" altLang="ja-JP" sz="900" b="1">
                  <a:solidFill>
                    <a:schemeClr val="bg1"/>
                  </a:solidFill>
                  <a:latin typeface="Meiryo UI" panose="020B0604030504040204" pitchFamily="50" charset="-128"/>
                  <a:ea typeface="Meiryo UI" panose="020B0604030504040204" pitchFamily="50" charset="-128"/>
                </a:rPr>
                <a:t>[</a:t>
              </a:r>
              <a:r>
                <a:rPr lang="ja-JP" altLang="en-US" sz="900" b="1">
                  <a:solidFill>
                    <a:schemeClr val="bg1"/>
                  </a:solidFill>
                  <a:latin typeface="Meiryo UI" panose="020B0604030504040204" pitchFamily="50" charset="-128"/>
                  <a:ea typeface="Meiryo UI" panose="020B0604030504040204" pitchFamily="50" charset="-128"/>
                </a:rPr>
                <a:t>日本</a:t>
              </a:r>
              <a:r>
                <a:rPr lang="en-US" altLang="ja-JP" sz="900" b="1">
                  <a:solidFill>
                    <a:schemeClr val="bg1"/>
                  </a:solidFill>
                  <a:latin typeface="Meiryo UI" panose="020B0604030504040204" pitchFamily="50" charset="-128"/>
                  <a:ea typeface="Meiryo UI" panose="020B0604030504040204" pitchFamily="50" charset="-128"/>
                </a:rPr>
                <a:t>]</a:t>
              </a:r>
              <a:endParaRPr lang="ja-JP" altLang="en-US" sz="900" b="1">
                <a:solidFill>
                  <a:schemeClr val="bg1"/>
                </a:solidFill>
                <a:latin typeface="Meiryo UI" panose="020B0604030504040204" pitchFamily="50" charset="-128"/>
                <a:ea typeface="Meiryo UI" panose="020B0604030504040204" pitchFamily="50" charset="-128"/>
              </a:endParaRPr>
            </a:p>
          </p:txBody>
        </p:sp>
        <p:sp>
          <p:nvSpPr>
            <p:cNvPr id="92" name="テキスト ボックス 11">
              <a:extLst>
                <a:ext uri="{FF2B5EF4-FFF2-40B4-BE49-F238E27FC236}">
                  <a16:creationId xmlns:a16="http://schemas.microsoft.com/office/drawing/2014/main" id="{B8021EF2-1AF8-D9A7-928B-7176D923515A}"/>
                </a:ext>
              </a:extLst>
            </p:cNvPr>
            <p:cNvSpPr txBox="1"/>
            <p:nvPr/>
          </p:nvSpPr>
          <p:spPr>
            <a:xfrm>
              <a:off x="6215938" y="3623136"/>
              <a:ext cx="810904" cy="434953"/>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3" name="テキスト ボックス 12">
              <a:extLst>
                <a:ext uri="{FF2B5EF4-FFF2-40B4-BE49-F238E27FC236}">
                  <a16:creationId xmlns:a16="http://schemas.microsoft.com/office/drawing/2014/main" id="{6329C35E-BFCC-36FE-C139-F776E8AEF6FB}"/>
                </a:ext>
              </a:extLst>
            </p:cNvPr>
            <p:cNvSpPr txBox="1"/>
            <p:nvPr/>
          </p:nvSpPr>
          <p:spPr>
            <a:xfrm>
              <a:off x="7160141" y="3632390"/>
              <a:ext cx="760916"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4" name="テキスト ボックス 13">
              <a:extLst>
                <a:ext uri="{FF2B5EF4-FFF2-40B4-BE49-F238E27FC236}">
                  <a16:creationId xmlns:a16="http://schemas.microsoft.com/office/drawing/2014/main" id="{A6C4D5FD-3D75-A576-7DA2-A0743ACD533C}"/>
                </a:ext>
              </a:extLst>
            </p:cNvPr>
            <p:cNvSpPr txBox="1"/>
            <p:nvPr/>
          </p:nvSpPr>
          <p:spPr>
            <a:xfrm>
              <a:off x="8063614" y="3632390"/>
              <a:ext cx="696118" cy="436805"/>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5" name="テキスト ボックス 14">
              <a:extLst>
                <a:ext uri="{FF2B5EF4-FFF2-40B4-BE49-F238E27FC236}">
                  <a16:creationId xmlns:a16="http://schemas.microsoft.com/office/drawing/2014/main" id="{A7472D80-77E1-C7BE-291B-3B3D8A740535}"/>
                </a:ext>
              </a:extLst>
            </p:cNvPr>
            <p:cNvSpPr txBox="1"/>
            <p:nvPr/>
          </p:nvSpPr>
          <p:spPr>
            <a:xfrm>
              <a:off x="9579892" y="3184479"/>
              <a:ext cx="694267" cy="43495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96" name="テキスト ボックス 15">
              <a:extLst>
                <a:ext uri="{FF2B5EF4-FFF2-40B4-BE49-F238E27FC236}">
                  <a16:creationId xmlns:a16="http://schemas.microsoft.com/office/drawing/2014/main" id="{8E7E72F8-2D81-B056-59BC-BAA957CBD4CB}"/>
                </a:ext>
              </a:extLst>
            </p:cNvPr>
            <p:cNvSpPr txBox="1"/>
            <p:nvPr/>
          </p:nvSpPr>
          <p:spPr>
            <a:xfrm>
              <a:off x="9579892" y="4008116"/>
              <a:ext cx="884959"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97" name="直線矢印コネクタ 96">
              <a:extLst>
                <a:ext uri="{FF2B5EF4-FFF2-40B4-BE49-F238E27FC236}">
                  <a16:creationId xmlns:a16="http://schemas.microsoft.com/office/drawing/2014/main" id="{719F4E90-47D7-669D-1887-CD2137391DDE}"/>
                </a:ext>
              </a:extLst>
            </p:cNvPr>
            <p:cNvCxnSpPr>
              <a:cxnSpLocks/>
              <a:stCxn id="115" idx="3"/>
              <a:endCxn id="87" idx="1"/>
            </p:cNvCxnSpPr>
            <p:nvPr/>
          </p:nvCxnSpPr>
          <p:spPr>
            <a:xfrm>
              <a:off x="1711534" y="3167822"/>
              <a:ext cx="13329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8" name="直線矢印コネクタ 97">
              <a:extLst>
                <a:ext uri="{FF2B5EF4-FFF2-40B4-BE49-F238E27FC236}">
                  <a16:creationId xmlns:a16="http://schemas.microsoft.com/office/drawing/2014/main" id="{92BE30CC-0782-326B-F56E-9D8586144816}"/>
                </a:ext>
              </a:extLst>
            </p:cNvPr>
            <p:cNvCxnSpPr>
              <a:cxnSpLocks/>
              <a:stCxn id="118" idx="3"/>
              <a:endCxn id="90" idx="1"/>
            </p:cNvCxnSpPr>
            <p:nvPr/>
          </p:nvCxnSpPr>
          <p:spPr>
            <a:xfrm>
              <a:off x="1711534" y="4183948"/>
              <a:ext cx="133299"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9" name="直線矢印コネクタ 98">
              <a:extLst>
                <a:ext uri="{FF2B5EF4-FFF2-40B4-BE49-F238E27FC236}">
                  <a16:creationId xmlns:a16="http://schemas.microsoft.com/office/drawing/2014/main" id="{CF57211C-08D7-B582-14DD-CCDEFEEA1DD8}"/>
                </a:ext>
              </a:extLst>
            </p:cNvPr>
            <p:cNvCxnSpPr>
              <a:cxnSpLocks/>
              <a:stCxn id="128" idx="3"/>
              <a:endCxn id="92" idx="1"/>
            </p:cNvCxnSpPr>
            <p:nvPr/>
          </p:nvCxnSpPr>
          <p:spPr>
            <a:xfrm>
              <a:off x="6065976" y="3839687"/>
              <a:ext cx="149962" cy="18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a:extLst>
                <a:ext uri="{FF2B5EF4-FFF2-40B4-BE49-F238E27FC236}">
                  <a16:creationId xmlns:a16="http://schemas.microsoft.com/office/drawing/2014/main" id="{633E6F4D-F6B2-8ACB-6279-3A122D1F0F0D}"/>
                </a:ext>
              </a:extLst>
            </p:cNvPr>
            <p:cNvCxnSpPr>
              <a:stCxn id="92" idx="3"/>
              <a:endCxn id="93" idx="1"/>
            </p:cNvCxnSpPr>
            <p:nvPr/>
          </p:nvCxnSpPr>
          <p:spPr>
            <a:xfrm>
              <a:off x="7026842" y="3841538"/>
              <a:ext cx="133299" cy="92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1" name="直線矢印コネクタ 100">
              <a:extLst>
                <a:ext uri="{FF2B5EF4-FFF2-40B4-BE49-F238E27FC236}">
                  <a16:creationId xmlns:a16="http://schemas.microsoft.com/office/drawing/2014/main" id="{888492E7-8597-F61B-2FC1-5971C11253ED}"/>
                </a:ext>
              </a:extLst>
            </p:cNvPr>
            <p:cNvCxnSpPr>
              <a:stCxn id="93" idx="3"/>
              <a:endCxn id="94" idx="1"/>
            </p:cNvCxnSpPr>
            <p:nvPr/>
          </p:nvCxnSpPr>
          <p:spPr>
            <a:xfrm>
              <a:off x="7921057" y="3850792"/>
              <a:ext cx="14255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2" name="カギ線コネクタ 24">
              <a:extLst>
                <a:ext uri="{FF2B5EF4-FFF2-40B4-BE49-F238E27FC236}">
                  <a16:creationId xmlns:a16="http://schemas.microsoft.com/office/drawing/2014/main" id="{D01D4AC5-9E9C-96D8-4478-838102865625}"/>
                </a:ext>
              </a:extLst>
            </p:cNvPr>
            <p:cNvCxnSpPr>
              <a:stCxn id="94" idx="3"/>
              <a:endCxn id="130" idx="1"/>
            </p:cNvCxnSpPr>
            <p:nvPr/>
          </p:nvCxnSpPr>
          <p:spPr>
            <a:xfrm flipV="1">
              <a:off x="8759732" y="3402882"/>
              <a:ext cx="218463" cy="447910"/>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103" name="カギ線コネクタ 25">
              <a:extLst>
                <a:ext uri="{FF2B5EF4-FFF2-40B4-BE49-F238E27FC236}">
                  <a16:creationId xmlns:a16="http://schemas.microsoft.com/office/drawing/2014/main" id="{EE8B0DE1-D812-7AAB-4A79-493848F5B22B}"/>
                </a:ext>
              </a:extLst>
            </p:cNvPr>
            <p:cNvCxnSpPr>
              <a:stCxn id="94" idx="3"/>
              <a:endCxn id="131" idx="1"/>
            </p:cNvCxnSpPr>
            <p:nvPr/>
          </p:nvCxnSpPr>
          <p:spPr>
            <a:xfrm>
              <a:off x="8759732" y="3850792"/>
              <a:ext cx="229571" cy="37202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04" name="右中かっこ 103">
              <a:extLst>
                <a:ext uri="{FF2B5EF4-FFF2-40B4-BE49-F238E27FC236}">
                  <a16:creationId xmlns:a16="http://schemas.microsoft.com/office/drawing/2014/main" id="{AB504AD8-EF8D-2BE8-636B-85D6DD7A167E}"/>
                </a:ext>
              </a:extLst>
            </p:cNvPr>
            <p:cNvSpPr/>
            <p:nvPr/>
          </p:nvSpPr>
          <p:spPr>
            <a:xfrm rot="5400000">
              <a:off x="2789997" y="1640892"/>
              <a:ext cx="248016" cy="64520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5" name="テキスト ボックス 27">
              <a:extLst>
                <a:ext uri="{FF2B5EF4-FFF2-40B4-BE49-F238E27FC236}">
                  <a16:creationId xmlns:a16="http://schemas.microsoft.com/office/drawing/2014/main" id="{C5BF884C-2929-9C8A-9E30-739E3E47F0AB}"/>
                </a:ext>
              </a:extLst>
            </p:cNvPr>
            <p:cNvSpPr txBox="1"/>
            <p:nvPr/>
          </p:nvSpPr>
          <p:spPr>
            <a:xfrm>
              <a:off x="2383585" y="5039049"/>
              <a:ext cx="1240423"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06" name="右中かっこ 105">
              <a:extLst>
                <a:ext uri="{FF2B5EF4-FFF2-40B4-BE49-F238E27FC236}">
                  <a16:creationId xmlns:a16="http://schemas.microsoft.com/office/drawing/2014/main" id="{C89C63B7-3675-95F4-7F95-7A692979F4D1}"/>
                </a:ext>
              </a:extLst>
            </p:cNvPr>
            <p:cNvSpPr/>
            <p:nvPr/>
          </p:nvSpPr>
          <p:spPr>
            <a:xfrm rot="5400000">
              <a:off x="6502009" y="4423513"/>
              <a:ext cx="248016" cy="89421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7" name="右中かっこ 106">
              <a:extLst>
                <a:ext uri="{FF2B5EF4-FFF2-40B4-BE49-F238E27FC236}">
                  <a16:creationId xmlns:a16="http://schemas.microsoft.com/office/drawing/2014/main" id="{DE4D3AE5-3D12-549C-17F7-ADC11FAA7015}"/>
                </a:ext>
              </a:extLst>
            </p:cNvPr>
            <p:cNvSpPr/>
            <p:nvPr/>
          </p:nvSpPr>
          <p:spPr>
            <a:xfrm rot="5400000">
              <a:off x="7444363" y="4442023"/>
              <a:ext cx="249867" cy="87755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8" name="右中かっこ 107">
              <a:extLst>
                <a:ext uri="{FF2B5EF4-FFF2-40B4-BE49-F238E27FC236}">
                  <a16:creationId xmlns:a16="http://schemas.microsoft.com/office/drawing/2014/main" id="{4FEF1704-8456-85B2-4591-0983AAD69035}"/>
                </a:ext>
              </a:extLst>
            </p:cNvPr>
            <p:cNvSpPr/>
            <p:nvPr/>
          </p:nvSpPr>
          <p:spPr>
            <a:xfrm rot="5400000">
              <a:off x="8291368" y="4518855"/>
              <a:ext cx="249867" cy="723889"/>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9" name="右中かっこ 108">
              <a:extLst>
                <a:ext uri="{FF2B5EF4-FFF2-40B4-BE49-F238E27FC236}">
                  <a16:creationId xmlns:a16="http://schemas.microsoft.com/office/drawing/2014/main" id="{898B1AFA-E51C-D028-28E4-CD2979DC02DD}"/>
                </a:ext>
              </a:extLst>
            </p:cNvPr>
            <p:cNvSpPr/>
            <p:nvPr/>
          </p:nvSpPr>
          <p:spPr>
            <a:xfrm rot="5400000">
              <a:off x="9582706" y="4008797"/>
              <a:ext cx="259122" cy="177176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0" name="テキスト ボックス 32">
              <a:extLst>
                <a:ext uri="{FF2B5EF4-FFF2-40B4-BE49-F238E27FC236}">
                  <a16:creationId xmlns:a16="http://schemas.microsoft.com/office/drawing/2014/main" id="{A8E3667A-5A4A-E8BF-3A88-F1F369CC6BC6}"/>
                </a:ext>
              </a:extLst>
            </p:cNvPr>
            <p:cNvSpPr txBox="1"/>
            <p:nvPr/>
          </p:nvSpPr>
          <p:spPr>
            <a:xfrm>
              <a:off x="6388116"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11" name="テキスト ボックス 33">
              <a:extLst>
                <a:ext uri="{FF2B5EF4-FFF2-40B4-BE49-F238E27FC236}">
                  <a16:creationId xmlns:a16="http://schemas.microsoft.com/office/drawing/2014/main" id="{44DDA6E1-DA0F-0B2E-3E53-699E527B0107}"/>
                </a:ext>
              </a:extLst>
            </p:cNvPr>
            <p:cNvSpPr txBox="1"/>
            <p:nvPr/>
          </p:nvSpPr>
          <p:spPr>
            <a:xfrm>
              <a:off x="7302697"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12" name="テキスト ボックス 34">
              <a:extLst>
                <a:ext uri="{FF2B5EF4-FFF2-40B4-BE49-F238E27FC236}">
                  <a16:creationId xmlns:a16="http://schemas.microsoft.com/office/drawing/2014/main" id="{0D34AD22-4170-21B9-8171-04C7F087B9EC}"/>
                </a:ext>
              </a:extLst>
            </p:cNvPr>
            <p:cNvSpPr txBox="1"/>
            <p:nvPr/>
          </p:nvSpPr>
          <p:spPr>
            <a:xfrm>
              <a:off x="8169142" y="5039049"/>
              <a:ext cx="490616" cy="272078"/>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13" name="テキスト ボックス 35">
              <a:extLst>
                <a:ext uri="{FF2B5EF4-FFF2-40B4-BE49-F238E27FC236}">
                  <a16:creationId xmlns:a16="http://schemas.microsoft.com/office/drawing/2014/main" id="{FEB87115-9BDC-E941-9100-E45FCDCB365C}"/>
                </a:ext>
              </a:extLst>
            </p:cNvPr>
            <p:cNvSpPr txBox="1"/>
            <p:nvPr/>
          </p:nvSpPr>
          <p:spPr>
            <a:xfrm>
              <a:off x="8978195" y="5066813"/>
              <a:ext cx="1505170" cy="272077"/>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14" name="右中かっこ 113">
              <a:extLst>
                <a:ext uri="{FF2B5EF4-FFF2-40B4-BE49-F238E27FC236}">
                  <a16:creationId xmlns:a16="http://schemas.microsoft.com/office/drawing/2014/main" id="{6FABBA96-1DB6-CE0C-5687-E7E627E76492}"/>
                </a:ext>
              </a:extLst>
            </p:cNvPr>
            <p:cNvSpPr/>
            <p:nvPr/>
          </p:nvSpPr>
          <p:spPr>
            <a:xfrm rot="16200000" flipV="1">
              <a:off x="7361974" y="1955141"/>
              <a:ext cx="244315" cy="262895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5" name="テキスト ボックス 80">
              <a:extLst>
                <a:ext uri="{FF2B5EF4-FFF2-40B4-BE49-F238E27FC236}">
                  <a16:creationId xmlns:a16="http://schemas.microsoft.com/office/drawing/2014/main" id="{179BE557-9D35-65F4-47FB-89278FD1D9DA}"/>
                </a:ext>
              </a:extLst>
            </p:cNvPr>
            <p:cNvSpPr txBox="1"/>
            <p:nvPr/>
          </p:nvSpPr>
          <p:spPr>
            <a:xfrm>
              <a:off x="1244987" y="294942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6" name="直線矢印コネクタ 115">
              <a:extLst>
                <a:ext uri="{FF2B5EF4-FFF2-40B4-BE49-F238E27FC236}">
                  <a16:creationId xmlns:a16="http://schemas.microsoft.com/office/drawing/2014/main" id="{0F9A5C9A-80BD-816B-B6CD-927050BF51DA}"/>
                </a:ext>
              </a:extLst>
            </p:cNvPr>
            <p:cNvCxnSpPr>
              <a:stCxn id="86" idx="3"/>
              <a:endCxn id="115" idx="1"/>
            </p:cNvCxnSpPr>
            <p:nvPr/>
          </p:nvCxnSpPr>
          <p:spPr>
            <a:xfrm>
              <a:off x="1102431" y="3167822"/>
              <a:ext cx="14255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7" name="直線矢印コネクタ 116">
              <a:extLst>
                <a:ext uri="{FF2B5EF4-FFF2-40B4-BE49-F238E27FC236}">
                  <a16:creationId xmlns:a16="http://schemas.microsoft.com/office/drawing/2014/main" id="{027CECB6-9119-24EB-7120-B08677107F18}"/>
                </a:ext>
              </a:extLst>
            </p:cNvPr>
            <p:cNvCxnSpPr>
              <a:cxnSpLocks/>
              <a:stCxn id="89" idx="3"/>
              <a:endCxn id="118" idx="1"/>
            </p:cNvCxnSpPr>
            <p:nvPr/>
          </p:nvCxnSpPr>
          <p:spPr>
            <a:xfrm>
              <a:off x="1120945" y="4170993"/>
              <a:ext cx="124042" cy="129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8" name="テキスト ボックス 88">
              <a:extLst>
                <a:ext uri="{FF2B5EF4-FFF2-40B4-BE49-F238E27FC236}">
                  <a16:creationId xmlns:a16="http://schemas.microsoft.com/office/drawing/2014/main" id="{62036F55-33F4-8A92-40BD-3F9B7AA60E71}"/>
                </a:ext>
              </a:extLst>
            </p:cNvPr>
            <p:cNvSpPr txBox="1"/>
            <p:nvPr/>
          </p:nvSpPr>
          <p:spPr>
            <a:xfrm>
              <a:off x="1244987" y="3965546"/>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19" name="直線矢印コネクタ 118">
              <a:extLst>
                <a:ext uri="{FF2B5EF4-FFF2-40B4-BE49-F238E27FC236}">
                  <a16:creationId xmlns:a16="http://schemas.microsoft.com/office/drawing/2014/main" id="{5A986AD1-0F7F-A321-5B8A-4B698320E35C}"/>
                </a:ext>
              </a:extLst>
            </p:cNvPr>
            <p:cNvCxnSpPr>
              <a:cxnSpLocks/>
              <a:stCxn id="87" idx="3"/>
              <a:endCxn id="121" idx="1"/>
            </p:cNvCxnSpPr>
            <p:nvPr/>
          </p:nvCxnSpPr>
          <p:spPr>
            <a:xfrm>
              <a:off x="2729792" y="3167822"/>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0" name="直線矢印コネクタ 119">
              <a:extLst>
                <a:ext uri="{FF2B5EF4-FFF2-40B4-BE49-F238E27FC236}">
                  <a16:creationId xmlns:a16="http://schemas.microsoft.com/office/drawing/2014/main" id="{8DEF936D-88F1-021E-8D31-243B72FABC65}"/>
                </a:ext>
              </a:extLst>
            </p:cNvPr>
            <p:cNvCxnSpPr>
              <a:cxnSpLocks/>
              <a:stCxn id="90" idx="3"/>
              <a:endCxn id="122" idx="1"/>
            </p:cNvCxnSpPr>
            <p:nvPr/>
          </p:nvCxnSpPr>
          <p:spPr>
            <a:xfrm>
              <a:off x="2729792" y="4189501"/>
              <a:ext cx="159219"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1" name="テキスト ボックス 93">
              <a:extLst>
                <a:ext uri="{FF2B5EF4-FFF2-40B4-BE49-F238E27FC236}">
                  <a16:creationId xmlns:a16="http://schemas.microsoft.com/office/drawing/2014/main" id="{BC255C91-06DE-4AD3-8366-952BA7D676F5}"/>
                </a:ext>
              </a:extLst>
            </p:cNvPr>
            <p:cNvSpPr txBox="1"/>
            <p:nvPr/>
          </p:nvSpPr>
          <p:spPr>
            <a:xfrm>
              <a:off x="2889011" y="2951270"/>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2" name="テキスト ボックス 94">
              <a:extLst>
                <a:ext uri="{FF2B5EF4-FFF2-40B4-BE49-F238E27FC236}">
                  <a16:creationId xmlns:a16="http://schemas.microsoft.com/office/drawing/2014/main" id="{F77C08FE-89C2-BAA2-FBBB-06F69D8E7F79}"/>
                </a:ext>
              </a:extLst>
            </p:cNvPr>
            <p:cNvSpPr txBox="1"/>
            <p:nvPr/>
          </p:nvSpPr>
          <p:spPr>
            <a:xfrm>
              <a:off x="2889011" y="397294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3" name="直線矢印コネクタ 122">
              <a:extLst>
                <a:ext uri="{FF2B5EF4-FFF2-40B4-BE49-F238E27FC236}">
                  <a16:creationId xmlns:a16="http://schemas.microsoft.com/office/drawing/2014/main" id="{05C23301-AA15-D343-BA1E-FFF28FD1F1CF}"/>
                </a:ext>
              </a:extLst>
            </p:cNvPr>
            <p:cNvCxnSpPr/>
            <p:nvPr/>
          </p:nvCxnSpPr>
          <p:spPr>
            <a:xfrm>
              <a:off x="3364816" y="3247409"/>
              <a:ext cx="142556" cy="5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4" name="直線矢印コネクタ 123">
              <a:extLst>
                <a:ext uri="{FF2B5EF4-FFF2-40B4-BE49-F238E27FC236}">
                  <a16:creationId xmlns:a16="http://schemas.microsoft.com/office/drawing/2014/main" id="{D09BE985-A4A8-280F-920E-34AA687FE83D}"/>
                </a:ext>
              </a:extLst>
            </p:cNvPr>
            <p:cNvCxnSpPr/>
            <p:nvPr/>
          </p:nvCxnSpPr>
          <p:spPr>
            <a:xfrm>
              <a:off x="4392330" y="3238155"/>
              <a:ext cx="142557" cy="55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5" name="フリーフォーム 99">
              <a:extLst>
                <a:ext uri="{FF2B5EF4-FFF2-40B4-BE49-F238E27FC236}">
                  <a16:creationId xmlns:a16="http://schemas.microsoft.com/office/drawing/2014/main" id="{CE0BEC84-1849-0FBB-49C2-80C44C14D5D3}"/>
                </a:ext>
              </a:extLst>
            </p:cNvPr>
            <p:cNvSpPr/>
            <p:nvPr/>
          </p:nvSpPr>
          <p:spPr>
            <a:xfrm>
              <a:off x="5010690" y="3319593"/>
              <a:ext cx="138854" cy="301691"/>
            </a:xfrm>
            <a:custGeom>
              <a:avLst/>
              <a:gdLst>
                <a:gd name="connsiteX0" fmla="*/ 0 w 371475"/>
                <a:gd name="connsiteY0" fmla="*/ 0 h 228600"/>
                <a:gd name="connsiteX1" fmla="*/ 371475 w 371475"/>
                <a:gd name="connsiteY1" fmla="*/ 9525 h 228600"/>
                <a:gd name="connsiteX2" fmla="*/ 371475 w 371475"/>
                <a:gd name="connsiteY2" fmla="*/ 228600 h 228600"/>
              </a:gdLst>
              <a:ahLst/>
              <a:cxnLst>
                <a:cxn ang="0">
                  <a:pos x="connsiteX0" y="connsiteY0"/>
                </a:cxn>
                <a:cxn ang="0">
                  <a:pos x="connsiteX1" y="connsiteY1"/>
                </a:cxn>
                <a:cxn ang="0">
                  <a:pos x="connsiteX2" y="connsiteY2"/>
                </a:cxn>
              </a:cxnLst>
              <a:rect l="l" t="t" r="r" b="b"/>
              <a:pathLst>
                <a:path w="371475" h="228600">
                  <a:moveTo>
                    <a:pt x="0" y="0"/>
                  </a:moveTo>
                  <a:lnTo>
                    <a:pt x="371475" y="9525"/>
                  </a:lnTo>
                  <a:lnTo>
                    <a:pt x="371475" y="228600"/>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cxnSp>
          <p:nvCxnSpPr>
            <p:cNvPr id="126" name="カギ線コネクタ 101">
              <a:extLst>
                <a:ext uri="{FF2B5EF4-FFF2-40B4-BE49-F238E27FC236}">
                  <a16:creationId xmlns:a16="http://schemas.microsoft.com/office/drawing/2014/main" id="{F73E2F7D-114F-1E6B-0267-5C3B3BFCA891}"/>
                </a:ext>
              </a:extLst>
            </p:cNvPr>
            <p:cNvCxnSpPr>
              <a:stCxn id="122" idx="3"/>
              <a:endCxn id="91" idx="2"/>
            </p:cNvCxnSpPr>
            <p:nvPr/>
          </p:nvCxnSpPr>
          <p:spPr>
            <a:xfrm>
              <a:off x="3355558" y="4191352"/>
              <a:ext cx="1792134" cy="23865"/>
            </a:xfrm>
            <a:prstGeom prst="bentConnector4">
              <a:avLst>
                <a:gd name="adj1" fmla="val 41632"/>
                <a:gd name="adj2" fmla="val 121681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7" name="テキスト ボックス 98">
              <a:extLst>
                <a:ext uri="{FF2B5EF4-FFF2-40B4-BE49-F238E27FC236}">
                  <a16:creationId xmlns:a16="http://schemas.microsoft.com/office/drawing/2014/main" id="{6A0241C4-03E1-64DC-3307-DD92E692CE4C}"/>
                </a:ext>
              </a:extLst>
            </p:cNvPr>
            <p:cNvSpPr txBox="1"/>
            <p:nvPr/>
          </p:nvSpPr>
          <p:spPr>
            <a:xfrm>
              <a:off x="4544143" y="309933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28" name="テキスト ボックス 151">
              <a:extLst>
                <a:ext uri="{FF2B5EF4-FFF2-40B4-BE49-F238E27FC236}">
                  <a16:creationId xmlns:a16="http://schemas.microsoft.com/office/drawing/2014/main" id="{AE23A4CC-7175-6BCF-3637-34AEF44B8AEB}"/>
                </a:ext>
              </a:extLst>
            </p:cNvPr>
            <p:cNvSpPr txBox="1"/>
            <p:nvPr/>
          </p:nvSpPr>
          <p:spPr>
            <a:xfrm>
              <a:off x="5599429" y="3621284"/>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29" name="直線矢印コネクタ 128">
              <a:extLst>
                <a:ext uri="{FF2B5EF4-FFF2-40B4-BE49-F238E27FC236}">
                  <a16:creationId xmlns:a16="http://schemas.microsoft.com/office/drawing/2014/main" id="{9ED64E1A-6BA0-827D-3D8C-4E377D81B43D}"/>
                </a:ext>
              </a:extLst>
            </p:cNvPr>
            <p:cNvCxnSpPr>
              <a:cxnSpLocks/>
              <a:stCxn id="91" idx="3"/>
              <a:endCxn id="128" idx="1"/>
            </p:cNvCxnSpPr>
            <p:nvPr/>
          </p:nvCxnSpPr>
          <p:spPr>
            <a:xfrm flipV="1">
              <a:off x="5447615" y="3839687"/>
              <a:ext cx="151813" cy="794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0" name="テキスト ボックス 155">
              <a:extLst>
                <a:ext uri="{FF2B5EF4-FFF2-40B4-BE49-F238E27FC236}">
                  <a16:creationId xmlns:a16="http://schemas.microsoft.com/office/drawing/2014/main" id="{9CF601BC-BC5F-EE0F-C0F8-355C428CF21D}"/>
                </a:ext>
              </a:extLst>
            </p:cNvPr>
            <p:cNvSpPr txBox="1"/>
            <p:nvPr/>
          </p:nvSpPr>
          <p:spPr>
            <a:xfrm>
              <a:off x="8978195" y="3184479"/>
              <a:ext cx="466547" cy="436805"/>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sp>
          <p:nvSpPr>
            <p:cNvPr id="131" name="テキスト ボックス 156">
              <a:extLst>
                <a:ext uri="{FF2B5EF4-FFF2-40B4-BE49-F238E27FC236}">
                  <a16:creationId xmlns:a16="http://schemas.microsoft.com/office/drawing/2014/main" id="{1682393E-50C0-E740-BDE6-5177FF952D1B}"/>
                </a:ext>
              </a:extLst>
            </p:cNvPr>
            <p:cNvSpPr txBox="1"/>
            <p:nvPr/>
          </p:nvSpPr>
          <p:spPr>
            <a:xfrm>
              <a:off x="8989303" y="4004415"/>
              <a:ext cx="466547" cy="43495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32" name="直線矢印コネクタ 131">
              <a:extLst>
                <a:ext uri="{FF2B5EF4-FFF2-40B4-BE49-F238E27FC236}">
                  <a16:creationId xmlns:a16="http://schemas.microsoft.com/office/drawing/2014/main" id="{3123C63A-AB89-B660-B3D2-BB8DE7F61962}"/>
                </a:ext>
              </a:extLst>
            </p:cNvPr>
            <p:cNvCxnSpPr>
              <a:cxnSpLocks/>
              <a:stCxn id="130" idx="3"/>
              <a:endCxn id="95" idx="1"/>
            </p:cNvCxnSpPr>
            <p:nvPr/>
          </p:nvCxnSpPr>
          <p:spPr>
            <a:xfrm flipV="1">
              <a:off x="9444742" y="3401032"/>
              <a:ext cx="135150" cy="1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3" name="直線矢印コネクタ 132">
              <a:extLst>
                <a:ext uri="{FF2B5EF4-FFF2-40B4-BE49-F238E27FC236}">
                  <a16:creationId xmlns:a16="http://schemas.microsoft.com/office/drawing/2014/main" id="{090255E8-39F8-3876-C813-4756381899C1}"/>
                </a:ext>
              </a:extLst>
            </p:cNvPr>
            <p:cNvCxnSpPr>
              <a:cxnSpLocks/>
              <a:stCxn id="131" idx="3"/>
              <a:endCxn id="96" idx="1"/>
            </p:cNvCxnSpPr>
            <p:nvPr/>
          </p:nvCxnSpPr>
          <p:spPr>
            <a:xfrm>
              <a:off x="9455850" y="4222817"/>
              <a:ext cx="124042" cy="37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133">
            <a:extLst>
              <a:ext uri="{FF2B5EF4-FFF2-40B4-BE49-F238E27FC236}">
                <a16:creationId xmlns:a16="http://schemas.microsoft.com/office/drawing/2014/main" id="{0DD43C8A-F6C6-0C0D-958C-9C28B08F7427}"/>
              </a:ext>
            </a:extLst>
          </p:cNvPr>
          <p:cNvGrpSpPr>
            <a:grpSpLocks noChangeAspect="1"/>
          </p:cNvGrpSpPr>
          <p:nvPr/>
        </p:nvGrpSpPr>
        <p:grpSpPr bwMode="auto">
          <a:xfrm>
            <a:off x="242888" y="4343400"/>
            <a:ext cx="9731375" cy="2622550"/>
            <a:chOff x="-797498" y="3783337"/>
            <a:chExt cx="11409936" cy="3075077"/>
          </a:xfrm>
        </p:grpSpPr>
        <p:sp>
          <p:nvSpPr>
            <p:cNvPr id="135" name="正方形/長方形 134">
              <a:extLst>
                <a:ext uri="{FF2B5EF4-FFF2-40B4-BE49-F238E27FC236}">
                  <a16:creationId xmlns:a16="http://schemas.microsoft.com/office/drawing/2014/main" id="{589A2351-D602-D75F-E8D1-4006CE9F210F}"/>
                </a:ext>
              </a:extLst>
            </p:cNvPr>
            <p:cNvSpPr/>
            <p:nvPr/>
          </p:nvSpPr>
          <p:spPr>
            <a:xfrm>
              <a:off x="8890710" y="3960173"/>
              <a:ext cx="1708698" cy="2323061"/>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6" name="正方形/長方形 135">
              <a:extLst>
                <a:ext uri="{FF2B5EF4-FFF2-40B4-BE49-F238E27FC236}">
                  <a16:creationId xmlns:a16="http://schemas.microsoft.com/office/drawing/2014/main" id="{831819A5-1889-6F02-B751-D1A7D40A8D45}"/>
                </a:ext>
              </a:extLst>
            </p:cNvPr>
            <p:cNvSpPr/>
            <p:nvPr/>
          </p:nvSpPr>
          <p:spPr>
            <a:xfrm>
              <a:off x="-350779" y="3960173"/>
              <a:ext cx="6371323" cy="2302584"/>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B265FE6-2E1D-0510-E638-FC91F5DB4BDD}"/>
                </a:ext>
              </a:extLst>
            </p:cNvPr>
            <p:cNvSpPr/>
            <p:nvPr/>
          </p:nvSpPr>
          <p:spPr>
            <a:xfrm>
              <a:off x="6459816" y="3783337"/>
              <a:ext cx="2334104" cy="1005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138" name="テキスト ボックス 105">
              <a:extLst>
                <a:ext uri="{FF2B5EF4-FFF2-40B4-BE49-F238E27FC236}">
                  <a16:creationId xmlns:a16="http://schemas.microsoft.com/office/drawing/2014/main" id="{842AA33C-0D5D-4571-FD63-06F1393D51EA}"/>
                </a:ext>
              </a:extLst>
            </p:cNvPr>
            <p:cNvSpPr txBox="1"/>
            <p:nvPr/>
          </p:nvSpPr>
          <p:spPr>
            <a:xfrm>
              <a:off x="-797498" y="3917360"/>
              <a:ext cx="622492" cy="2706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39" name="テキスト ボックス 106">
              <a:extLst>
                <a:ext uri="{FF2B5EF4-FFF2-40B4-BE49-F238E27FC236}">
                  <a16:creationId xmlns:a16="http://schemas.microsoft.com/office/drawing/2014/main" id="{5B42D95D-2B27-DE71-B2E7-14AA8D6A802F}"/>
                </a:ext>
              </a:extLst>
            </p:cNvPr>
            <p:cNvSpPr txBox="1"/>
            <p:nvPr/>
          </p:nvSpPr>
          <p:spPr>
            <a:xfrm>
              <a:off x="-293079" y="4431114"/>
              <a:ext cx="1381105"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0" name="テキスト ボックス 107">
              <a:extLst>
                <a:ext uri="{FF2B5EF4-FFF2-40B4-BE49-F238E27FC236}">
                  <a16:creationId xmlns:a16="http://schemas.microsoft.com/office/drawing/2014/main" id="{F05B482D-6C60-C8A8-3290-733E928A628E}"/>
                </a:ext>
              </a:extLst>
            </p:cNvPr>
            <p:cNvSpPr txBox="1"/>
            <p:nvPr/>
          </p:nvSpPr>
          <p:spPr>
            <a:xfrm>
              <a:off x="1830696" y="4527908"/>
              <a:ext cx="885992" cy="26990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物質</a:t>
              </a:r>
              <a:r>
                <a:rPr lang="en-US" altLang="ja-JP" sz="900">
                  <a:latin typeface="Meiryo UI" panose="020B0604030504040204" pitchFamily="50" charset="-128"/>
                  <a:ea typeface="Meiryo UI" panose="020B0604030504040204" pitchFamily="50" charset="-128"/>
                </a:rPr>
                <a:t>C</a:t>
              </a:r>
              <a:r>
                <a:rPr lang="ja-JP" altLang="en-US" sz="900">
                  <a:latin typeface="Meiryo UI" panose="020B0604030504040204" pitchFamily="50" charset="-128"/>
                  <a:ea typeface="Meiryo UI" panose="020B0604030504040204" pitchFamily="50" charset="-128"/>
                </a:rPr>
                <a:t>製造</a:t>
              </a:r>
              <a:endParaRPr lang="en-US" altLang="ja-JP" sz="900">
                <a:latin typeface="Meiryo UI" panose="020B0604030504040204" pitchFamily="50" charset="-128"/>
                <a:ea typeface="Meiryo UI" panose="020B0604030504040204" pitchFamily="50" charset="-128"/>
              </a:endParaRPr>
            </a:p>
          </p:txBody>
        </p:sp>
        <p:sp>
          <p:nvSpPr>
            <p:cNvPr id="141" name="テキスト ボックス 108">
              <a:extLst>
                <a:ext uri="{FF2B5EF4-FFF2-40B4-BE49-F238E27FC236}">
                  <a16:creationId xmlns:a16="http://schemas.microsoft.com/office/drawing/2014/main" id="{44C3C1DA-6647-2E6D-1B45-D2329CDF6A43}"/>
                </a:ext>
              </a:extLst>
            </p:cNvPr>
            <p:cNvSpPr txBox="1"/>
            <p:nvPr/>
          </p:nvSpPr>
          <p:spPr>
            <a:xfrm>
              <a:off x="3511474" y="4457173"/>
              <a:ext cx="884131"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物質</a:t>
              </a:r>
              <a:r>
                <a:rPr lang="en-US" altLang="ja-JP" sz="900">
                  <a:solidFill>
                    <a:sysClr val="windowText" lastClr="000000"/>
                  </a:solidFill>
                  <a:latin typeface="Meiryo UI" panose="020B0604030504040204" pitchFamily="50" charset="-128"/>
                  <a:ea typeface="Meiryo UI" panose="020B0604030504040204" pitchFamily="50" charset="-128"/>
                </a:rPr>
                <a:t>D</a:t>
              </a:r>
              <a:r>
                <a:rPr lang="ja-JP" altLang="en-US" sz="900">
                  <a:solidFill>
                    <a:sysClr val="windowText" lastClr="000000"/>
                  </a:solidFill>
                  <a:latin typeface="Meiryo UI" panose="020B0604030504040204" pitchFamily="50" charset="-128"/>
                  <a:ea typeface="Meiryo UI" panose="020B0604030504040204" pitchFamily="50" charset="-128"/>
                </a:rPr>
                <a:t>製造</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142" name="テキスト ボックス 109">
              <a:extLst>
                <a:ext uri="{FF2B5EF4-FFF2-40B4-BE49-F238E27FC236}">
                  <a16:creationId xmlns:a16="http://schemas.microsoft.com/office/drawing/2014/main" id="{ED120874-BF98-B2CB-F270-0B5B81C3AE9A}"/>
                </a:ext>
              </a:extLst>
            </p:cNvPr>
            <p:cNvSpPr txBox="1"/>
            <p:nvPr/>
          </p:nvSpPr>
          <p:spPr>
            <a:xfrm>
              <a:off x="-274466" y="5378580"/>
              <a:ext cx="1381105"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a:latin typeface="Meiryo UI" panose="020B0604030504040204" pitchFamily="50" charset="-128"/>
                  <a:ea typeface="Meiryo UI" panose="020B0604030504040204" pitchFamily="50" charset="-128"/>
                </a:rPr>
                <a:t>原油採掘、粗原料製造</a:t>
              </a:r>
            </a:p>
          </p:txBody>
        </p:sp>
        <p:sp>
          <p:nvSpPr>
            <p:cNvPr id="143" name="テキスト ボックス 110">
              <a:extLst>
                <a:ext uri="{FF2B5EF4-FFF2-40B4-BE49-F238E27FC236}">
                  <a16:creationId xmlns:a16="http://schemas.microsoft.com/office/drawing/2014/main" id="{810DA007-A96E-7ECB-6690-53B97D2177EB}"/>
                </a:ext>
              </a:extLst>
            </p:cNvPr>
            <p:cNvSpPr txBox="1"/>
            <p:nvPr/>
          </p:nvSpPr>
          <p:spPr>
            <a:xfrm>
              <a:off x="1830696" y="5460483"/>
              <a:ext cx="885992" cy="26990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4" name="テキスト ボックス 111">
              <a:extLst>
                <a:ext uri="{FF2B5EF4-FFF2-40B4-BE49-F238E27FC236}">
                  <a16:creationId xmlns:a16="http://schemas.microsoft.com/office/drawing/2014/main" id="{729FB0D1-F215-B321-6D1F-C1FED74386D2}"/>
                </a:ext>
              </a:extLst>
            </p:cNvPr>
            <p:cNvSpPr txBox="1"/>
            <p:nvPr/>
          </p:nvSpPr>
          <p:spPr>
            <a:xfrm>
              <a:off x="4775316" y="4985819"/>
              <a:ext cx="599347" cy="595458"/>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重合</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5" name="テキスト ボックス 112">
              <a:extLst>
                <a:ext uri="{FF2B5EF4-FFF2-40B4-BE49-F238E27FC236}">
                  <a16:creationId xmlns:a16="http://schemas.microsoft.com/office/drawing/2014/main" id="{AD6B43FC-9AF4-9928-B9CA-27CB7102B90E}"/>
                </a:ext>
              </a:extLst>
            </p:cNvPr>
            <p:cNvSpPr txBox="1"/>
            <p:nvPr/>
          </p:nvSpPr>
          <p:spPr>
            <a:xfrm>
              <a:off x="6096858" y="4985819"/>
              <a:ext cx="885992"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6" name="テキスト ボックス 113">
              <a:extLst>
                <a:ext uri="{FF2B5EF4-FFF2-40B4-BE49-F238E27FC236}">
                  <a16:creationId xmlns:a16="http://schemas.microsoft.com/office/drawing/2014/main" id="{80BD5866-0A69-E2FB-A90F-EAEE36123C54}"/>
                </a:ext>
              </a:extLst>
            </p:cNvPr>
            <p:cNvSpPr txBox="1"/>
            <p:nvPr/>
          </p:nvSpPr>
          <p:spPr>
            <a:xfrm>
              <a:off x="7092668" y="4985819"/>
              <a:ext cx="761283"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47" name="テキスト ボックス 114">
              <a:extLst>
                <a:ext uri="{FF2B5EF4-FFF2-40B4-BE49-F238E27FC236}">
                  <a16:creationId xmlns:a16="http://schemas.microsoft.com/office/drawing/2014/main" id="{356043AB-9E5C-E49A-411F-D4052C309D6C}"/>
                </a:ext>
              </a:extLst>
            </p:cNvPr>
            <p:cNvSpPr txBox="1"/>
            <p:nvPr/>
          </p:nvSpPr>
          <p:spPr>
            <a:xfrm>
              <a:off x="8010303" y="4985819"/>
              <a:ext cx="696136" cy="42999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48" name="直線矢印コネクタ 147">
              <a:extLst>
                <a:ext uri="{FF2B5EF4-FFF2-40B4-BE49-F238E27FC236}">
                  <a16:creationId xmlns:a16="http://schemas.microsoft.com/office/drawing/2014/main" id="{88E03251-EABE-C948-8BE8-ED8B109BC591}"/>
                </a:ext>
              </a:extLst>
            </p:cNvPr>
            <p:cNvCxnSpPr>
              <a:cxnSpLocks/>
              <a:stCxn id="163" idx="3"/>
              <a:endCxn id="140" idx="1"/>
            </p:cNvCxnSpPr>
            <p:nvPr/>
          </p:nvCxnSpPr>
          <p:spPr>
            <a:xfrm>
              <a:off x="1696681" y="4652624"/>
              <a:ext cx="134016" cy="93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9" name="直線矢印コネクタ 148">
              <a:extLst>
                <a:ext uri="{FF2B5EF4-FFF2-40B4-BE49-F238E27FC236}">
                  <a16:creationId xmlns:a16="http://schemas.microsoft.com/office/drawing/2014/main" id="{A8CA8425-EF4B-A61F-DE06-4AD094EEDB87}"/>
                </a:ext>
              </a:extLst>
            </p:cNvPr>
            <p:cNvCxnSpPr>
              <a:cxnSpLocks/>
              <a:stCxn id="166" idx="3"/>
              <a:endCxn id="143" idx="1"/>
            </p:cNvCxnSpPr>
            <p:nvPr/>
          </p:nvCxnSpPr>
          <p:spPr>
            <a:xfrm>
              <a:off x="1696681" y="5592644"/>
              <a:ext cx="134016" cy="18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0" name="直線矢印コネクタ 149">
              <a:extLst>
                <a:ext uri="{FF2B5EF4-FFF2-40B4-BE49-F238E27FC236}">
                  <a16:creationId xmlns:a16="http://schemas.microsoft.com/office/drawing/2014/main" id="{CD7D4C4E-B538-C00C-88B8-75556F2956CF}"/>
                </a:ext>
              </a:extLst>
            </p:cNvPr>
            <p:cNvCxnSpPr>
              <a:stCxn id="145" idx="3"/>
              <a:endCxn id="146" idx="1"/>
            </p:cNvCxnSpPr>
            <p:nvPr/>
          </p:nvCxnSpPr>
          <p:spPr>
            <a:xfrm>
              <a:off x="6982850" y="5199883"/>
              <a:ext cx="1098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1" name="直線矢印コネクタ 150">
              <a:extLst>
                <a:ext uri="{FF2B5EF4-FFF2-40B4-BE49-F238E27FC236}">
                  <a16:creationId xmlns:a16="http://schemas.microsoft.com/office/drawing/2014/main" id="{042A555C-72D3-CD99-7FE9-86F4A360C21F}"/>
                </a:ext>
              </a:extLst>
            </p:cNvPr>
            <p:cNvCxnSpPr>
              <a:stCxn id="146" idx="3"/>
              <a:endCxn id="147" idx="1"/>
            </p:cNvCxnSpPr>
            <p:nvPr/>
          </p:nvCxnSpPr>
          <p:spPr>
            <a:xfrm>
              <a:off x="7853951" y="5199883"/>
              <a:ext cx="15635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2" name="右中かっこ 151">
              <a:extLst>
                <a:ext uri="{FF2B5EF4-FFF2-40B4-BE49-F238E27FC236}">
                  <a16:creationId xmlns:a16="http://schemas.microsoft.com/office/drawing/2014/main" id="{3D711202-4FC8-D3A0-4D34-5606529C2104}"/>
                </a:ext>
              </a:extLst>
            </p:cNvPr>
            <p:cNvSpPr/>
            <p:nvPr/>
          </p:nvSpPr>
          <p:spPr>
            <a:xfrm rot="5400000">
              <a:off x="2725058" y="3198088"/>
              <a:ext cx="243846" cy="634712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3" name="テキスト ボックス 125">
              <a:extLst>
                <a:ext uri="{FF2B5EF4-FFF2-40B4-BE49-F238E27FC236}">
                  <a16:creationId xmlns:a16="http://schemas.microsoft.com/office/drawing/2014/main" id="{FEA6E16F-DF48-C191-2A0C-DF6855A93F7A}"/>
                </a:ext>
              </a:extLst>
            </p:cNvPr>
            <p:cNvSpPr txBox="1"/>
            <p:nvPr/>
          </p:nvSpPr>
          <p:spPr>
            <a:xfrm>
              <a:off x="2230881" y="6541971"/>
              <a:ext cx="1222893" cy="268045"/>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54" name="右中かっこ 153">
              <a:extLst>
                <a:ext uri="{FF2B5EF4-FFF2-40B4-BE49-F238E27FC236}">
                  <a16:creationId xmlns:a16="http://schemas.microsoft.com/office/drawing/2014/main" id="{09D5367F-2344-95D8-ACEF-3EF7570B1918}"/>
                </a:ext>
              </a:extLst>
            </p:cNvPr>
            <p:cNvSpPr/>
            <p:nvPr/>
          </p:nvSpPr>
          <p:spPr>
            <a:xfrm rot="5400000">
              <a:off x="6390010" y="5895153"/>
              <a:ext cx="243847" cy="100139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5" name="右中かっこ 154">
              <a:extLst>
                <a:ext uri="{FF2B5EF4-FFF2-40B4-BE49-F238E27FC236}">
                  <a16:creationId xmlns:a16="http://schemas.microsoft.com/office/drawing/2014/main" id="{2F3ACC74-1777-3F02-FFFA-1F5CB296E9F7}"/>
                </a:ext>
              </a:extLst>
            </p:cNvPr>
            <p:cNvSpPr/>
            <p:nvPr/>
          </p:nvSpPr>
          <p:spPr>
            <a:xfrm rot="5400000">
              <a:off x="7478887" y="5975190"/>
              <a:ext cx="247570" cy="87482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6" name="右中かっこ 155">
              <a:extLst>
                <a:ext uri="{FF2B5EF4-FFF2-40B4-BE49-F238E27FC236}">
                  <a16:creationId xmlns:a16="http://schemas.microsoft.com/office/drawing/2014/main" id="{C59D872B-6533-27EC-FF90-9022CF172F17}"/>
                </a:ext>
              </a:extLst>
            </p:cNvPr>
            <p:cNvSpPr/>
            <p:nvPr/>
          </p:nvSpPr>
          <p:spPr>
            <a:xfrm rot="5400000">
              <a:off x="8380701" y="6018931"/>
              <a:ext cx="243846" cy="77245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7" name="右中かっこ 156">
              <a:extLst>
                <a:ext uri="{FF2B5EF4-FFF2-40B4-BE49-F238E27FC236}">
                  <a16:creationId xmlns:a16="http://schemas.microsoft.com/office/drawing/2014/main" id="{FA6E2F4D-EBE8-AB23-2324-4D48C6C114D0}"/>
                </a:ext>
              </a:extLst>
            </p:cNvPr>
            <p:cNvSpPr/>
            <p:nvPr/>
          </p:nvSpPr>
          <p:spPr>
            <a:xfrm rot="5400000">
              <a:off x="9645473" y="5575004"/>
              <a:ext cx="182420" cy="159888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8" name="テキスト ボックス 130">
              <a:extLst>
                <a:ext uri="{FF2B5EF4-FFF2-40B4-BE49-F238E27FC236}">
                  <a16:creationId xmlns:a16="http://schemas.microsoft.com/office/drawing/2014/main" id="{E7E343F9-FB64-8E8F-63E4-D2E5DC1EB9DB}"/>
                </a:ext>
              </a:extLst>
            </p:cNvPr>
            <p:cNvSpPr txBox="1"/>
            <p:nvPr/>
          </p:nvSpPr>
          <p:spPr>
            <a:xfrm>
              <a:off x="6288574" y="6560586"/>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59" name="テキスト ボックス 131">
              <a:extLst>
                <a:ext uri="{FF2B5EF4-FFF2-40B4-BE49-F238E27FC236}">
                  <a16:creationId xmlns:a16="http://schemas.microsoft.com/office/drawing/2014/main" id="{75BD4903-53B6-7747-629B-2C27297375F4}"/>
                </a:ext>
              </a:extLst>
            </p:cNvPr>
            <p:cNvSpPr txBox="1"/>
            <p:nvPr/>
          </p:nvSpPr>
          <p:spPr>
            <a:xfrm>
              <a:off x="7392342" y="6579200"/>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60" name="テキスト ボックス 132">
              <a:extLst>
                <a:ext uri="{FF2B5EF4-FFF2-40B4-BE49-F238E27FC236}">
                  <a16:creationId xmlns:a16="http://schemas.microsoft.com/office/drawing/2014/main" id="{E26C4817-24CC-3404-BBE4-D4D5285CE659}"/>
                </a:ext>
              </a:extLst>
            </p:cNvPr>
            <p:cNvSpPr txBox="1"/>
            <p:nvPr/>
          </p:nvSpPr>
          <p:spPr>
            <a:xfrm>
              <a:off x="8259720" y="6588508"/>
              <a:ext cx="483945" cy="269906"/>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61" name="テキスト ボックス 133">
              <a:extLst>
                <a:ext uri="{FF2B5EF4-FFF2-40B4-BE49-F238E27FC236}">
                  <a16:creationId xmlns:a16="http://schemas.microsoft.com/office/drawing/2014/main" id="{A966ED68-36D9-1D67-9C33-04224365BD13}"/>
                </a:ext>
              </a:extLst>
            </p:cNvPr>
            <p:cNvSpPr txBox="1"/>
            <p:nvPr/>
          </p:nvSpPr>
          <p:spPr>
            <a:xfrm>
              <a:off x="9106624" y="6562448"/>
              <a:ext cx="1505814" cy="268045"/>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廃棄・リサイクル</a:t>
              </a:r>
            </a:p>
          </p:txBody>
        </p:sp>
        <p:sp>
          <p:nvSpPr>
            <p:cNvPr id="162" name="右中かっこ 161">
              <a:extLst>
                <a:ext uri="{FF2B5EF4-FFF2-40B4-BE49-F238E27FC236}">
                  <a16:creationId xmlns:a16="http://schemas.microsoft.com/office/drawing/2014/main" id="{9F3DE050-85D7-DA25-CF8D-A8B43B47B3D4}"/>
                </a:ext>
              </a:extLst>
            </p:cNvPr>
            <p:cNvSpPr/>
            <p:nvPr/>
          </p:nvSpPr>
          <p:spPr>
            <a:xfrm rot="16200000" flipV="1">
              <a:off x="7354178" y="3412056"/>
              <a:ext cx="228956" cy="274359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63" name="テキスト ボックス 135">
              <a:extLst>
                <a:ext uri="{FF2B5EF4-FFF2-40B4-BE49-F238E27FC236}">
                  <a16:creationId xmlns:a16="http://schemas.microsoft.com/office/drawing/2014/main" id="{68AE2741-F840-3378-9EBA-E9A529079D1B}"/>
                </a:ext>
              </a:extLst>
            </p:cNvPr>
            <p:cNvSpPr txBox="1"/>
            <p:nvPr/>
          </p:nvSpPr>
          <p:spPr>
            <a:xfrm>
              <a:off x="1229487" y="4436698"/>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4" name="直線矢印コネクタ 163">
              <a:extLst>
                <a:ext uri="{FF2B5EF4-FFF2-40B4-BE49-F238E27FC236}">
                  <a16:creationId xmlns:a16="http://schemas.microsoft.com/office/drawing/2014/main" id="{48528776-3AD3-40B6-584A-3804A8BFC6A3}"/>
                </a:ext>
              </a:extLst>
            </p:cNvPr>
            <p:cNvCxnSpPr>
              <a:stCxn id="139" idx="3"/>
              <a:endCxn id="163" idx="1"/>
            </p:cNvCxnSpPr>
            <p:nvPr/>
          </p:nvCxnSpPr>
          <p:spPr>
            <a:xfrm>
              <a:off x="1088026" y="4645178"/>
              <a:ext cx="141461"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5" name="直線矢印コネクタ 164">
              <a:extLst>
                <a:ext uri="{FF2B5EF4-FFF2-40B4-BE49-F238E27FC236}">
                  <a16:creationId xmlns:a16="http://schemas.microsoft.com/office/drawing/2014/main" id="{87BD4D13-385E-C17E-6EB6-0A70D0FD3D4A}"/>
                </a:ext>
              </a:extLst>
            </p:cNvPr>
            <p:cNvCxnSpPr>
              <a:cxnSpLocks/>
              <a:stCxn id="142" idx="3"/>
              <a:endCxn id="166" idx="1"/>
            </p:cNvCxnSpPr>
            <p:nvPr/>
          </p:nvCxnSpPr>
          <p:spPr>
            <a:xfrm flipV="1">
              <a:off x="1106639" y="5592644"/>
              <a:ext cx="12284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テキスト ボックス 138">
              <a:extLst>
                <a:ext uri="{FF2B5EF4-FFF2-40B4-BE49-F238E27FC236}">
                  <a16:creationId xmlns:a16="http://schemas.microsoft.com/office/drawing/2014/main" id="{91FF3507-463B-DAE9-57B0-4FDB9F7BB00C}"/>
                </a:ext>
              </a:extLst>
            </p:cNvPr>
            <p:cNvSpPr txBox="1"/>
            <p:nvPr/>
          </p:nvSpPr>
          <p:spPr>
            <a:xfrm>
              <a:off x="1229487" y="5376718"/>
              <a:ext cx="467194"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7" name="直線矢印コネクタ 166">
              <a:extLst>
                <a:ext uri="{FF2B5EF4-FFF2-40B4-BE49-F238E27FC236}">
                  <a16:creationId xmlns:a16="http://schemas.microsoft.com/office/drawing/2014/main" id="{0D88C7D9-503E-4D8E-C0DE-4729889A154E}"/>
                </a:ext>
              </a:extLst>
            </p:cNvPr>
            <p:cNvCxnSpPr>
              <a:cxnSpLocks/>
              <a:stCxn id="140" idx="3"/>
              <a:endCxn id="169" idx="1"/>
            </p:cNvCxnSpPr>
            <p:nvPr/>
          </p:nvCxnSpPr>
          <p:spPr>
            <a:xfrm>
              <a:off x="2716688" y="4661930"/>
              <a:ext cx="158212" cy="93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a:extLst>
                <a:ext uri="{FF2B5EF4-FFF2-40B4-BE49-F238E27FC236}">
                  <a16:creationId xmlns:a16="http://schemas.microsoft.com/office/drawing/2014/main" id="{FDA14D11-782F-F20D-4928-6D7BD42F9A28}"/>
                </a:ext>
              </a:extLst>
            </p:cNvPr>
            <p:cNvCxnSpPr>
              <a:cxnSpLocks/>
              <a:stCxn id="143" idx="3"/>
              <a:endCxn id="178" idx="1"/>
            </p:cNvCxnSpPr>
            <p:nvPr/>
          </p:nvCxnSpPr>
          <p:spPr>
            <a:xfrm>
              <a:off x="2716688" y="5594506"/>
              <a:ext cx="158212" cy="37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9" name="テキスト ボックス 141">
              <a:extLst>
                <a:ext uri="{FF2B5EF4-FFF2-40B4-BE49-F238E27FC236}">
                  <a16:creationId xmlns:a16="http://schemas.microsoft.com/office/drawing/2014/main" id="{AFC8BFEE-07A3-32AE-AD90-5B3ABB18AA07}"/>
                </a:ext>
              </a:extLst>
            </p:cNvPr>
            <p:cNvSpPr txBox="1"/>
            <p:nvPr/>
          </p:nvSpPr>
          <p:spPr>
            <a:xfrm>
              <a:off x="2874900" y="445531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0" name="直線矢印コネクタ 169">
              <a:extLst>
                <a:ext uri="{FF2B5EF4-FFF2-40B4-BE49-F238E27FC236}">
                  <a16:creationId xmlns:a16="http://schemas.microsoft.com/office/drawing/2014/main" id="{6DC696E8-CE05-8715-EE57-59692206150E}"/>
                </a:ext>
              </a:extLst>
            </p:cNvPr>
            <p:cNvCxnSpPr>
              <a:cxnSpLocks/>
              <a:stCxn id="169" idx="3"/>
              <a:endCxn id="141" idx="1"/>
            </p:cNvCxnSpPr>
            <p:nvPr/>
          </p:nvCxnSpPr>
          <p:spPr>
            <a:xfrm>
              <a:off x="3340232" y="4671238"/>
              <a:ext cx="171242"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1" name="直線矢印コネクタ 170">
              <a:extLst>
                <a:ext uri="{FF2B5EF4-FFF2-40B4-BE49-F238E27FC236}">
                  <a16:creationId xmlns:a16="http://schemas.microsoft.com/office/drawing/2014/main" id="{814A6DE5-539D-0354-D303-C04FEB2FA13B}"/>
                </a:ext>
              </a:extLst>
            </p:cNvPr>
            <p:cNvCxnSpPr>
              <a:cxnSpLocks/>
              <a:stCxn id="141" idx="3"/>
              <a:endCxn id="172" idx="1"/>
            </p:cNvCxnSpPr>
            <p:nvPr/>
          </p:nvCxnSpPr>
          <p:spPr>
            <a:xfrm>
              <a:off x="4395605" y="4673099"/>
              <a:ext cx="141461" cy="55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2" name="テキスト ボックス 145">
              <a:extLst>
                <a:ext uri="{FF2B5EF4-FFF2-40B4-BE49-F238E27FC236}">
                  <a16:creationId xmlns:a16="http://schemas.microsoft.com/office/drawing/2014/main" id="{F1D3D1C2-BF33-3510-BF51-856C16BD8847}"/>
                </a:ext>
              </a:extLst>
            </p:cNvPr>
            <p:cNvSpPr txBox="1"/>
            <p:nvPr/>
          </p:nvSpPr>
          <p:spPr>
            <a:xfrm>
              <a:off x="4537066" y="4462758"/>
              <a:ext cx="467193"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3" name="カギ線コネクタ 147">
              <a:extLst>
                <a:ext uri="{FF2B5EF4-FFF2-40B4-BE49-F238E27FC236}">
                  <a16:creationId xmlns:a16="http://schemas.microsoft.com/office/drawing/2014/main" id="{476645A8-1C9F-FBBE-7424-774BEF463AED}"/>
                </a:ext>
              </a:extLst>
            </p:cNvPr>
            <p:cNvCxnSpPr>
              <a:cxnSpLocks/>
              <a:stCxn id="178" idx="3"/>
              <a:endCxn id="144" idx="2"/>
            </p:cNvCxnSpPr>
            <p:nvPr/>
          </p:nvCxnSpPr>
          <p:spPr>
            <a:xfrm flipV="1">
              <a:off x="3340232" y="5581277"/>
              <a:ext cx="1734758" cy="16952"/>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859B8BC4-0103-88F5-F9AD-AD005B514079}"/>
                </a:ext>
              </a:extLst>
            </p:cNvPr>
            <p:cNvCxnSpPr>
              <a:cxnSpLocks/>
              <a:stCxn id="175" idx="3"/>
              <a:endCxn id="145" idx="1"/>
            </p:cNvCxnSpPr>
            <p:nvPr/>
          </p:nvCxnSpPr>
          <p:spPr>
            <a:xfrm flipV="1">
              <a:off x="5975871" y="5199883"/>
              <a:ext cx="120987" cy="1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5" name="テキスト ボックス 164">
              <a:extLst>
                <a:ext uri="{FF2B5EF4-FFF2-40B4-BE49-F238E27FC236}">
                  <a16:creationId xmlns:a16="http://schemas.microsoft.com/office/drawing/2014/main" id="{A9FA7014-9154-FA94-9C05-ECC60709D18F}"/>
                </a:ext>
              </a:extLst>
            </p:cNvPr>
            <p:cNvSpPr txBox="1"/>
            <p:nvPr/>
          </p:nvSpPr>
          <p:spPr>
            <a:xfrm>
              <a:off x="5508679" y="4987681"/>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176" name="直線矢印コネクタ 175">
              <a:extLst>
                <a:ext uri="{FF2B5EF4-FFF2-40B4-BE49-F238E27FC236}">
                  <a16:creationId xmlns:a16="http://schemas.microsoft.com/office/drawing/2014/main" id="{95FF042D-4AE9-AF6C-99E9-C9705D996625}"/>
                </a:ext>
              </a:extLst>
            </p:cNvPr>
            <p:cNvCxnSpPr>
              <a:cxnSpLocks/>
              <a:stCxn id="144" idx="3"/>
              <a:endCxn id="175" idx="1"/>
            </p:cNvCxnSpPr>
            <p:nvPr/>
          </p:nvCxnSpPr>
          <p:spPr>
            <a:xfrm flipV="1">
              <a:off x="5374663" y="5202675"/>
              <a:ext cx="134016" cy="8087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7" name="カギ線コネクタ 167">
              <a:extLst>
                <a:ext uri="{FF2B5EF4-FFF2-40B4-BE49-F238E27FC236}">
                  <a16:creationId xmlns:a16="http://schemas.microsoft.com/office/drawing/2014/main" id="{95899B36-B704-6D9D-FD3C-687B0D6DDE34}"/>
                </a:ext>
              </a:extLst>
            </p:cNvPr>
            <p:cNvCxnSpPr>
              <a:cxnSpLocks/>
              <a:stCxn id="172" idx="3"/>
              <a:endCxn id="144" idx="0"/>
            </p:cNvCxnSpPr>
            <p:nvPr/>
          </p:nvCxnSpPr>
          <p:spPr>
            <a:xfrm>
              <a:off x="5004258" y="4678684"/>
              <a:ext cx="70732" cy="30713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78" name="テキスト ボックス 142">
              <a:extLst>
                <a:ext uri="{FF2B5EF4-FFF2-40B4-BE49-F238E27FC236}">
                  <a16:creationId xmlns:a16="http://schemas.microsoft.com/office/drawing/2014/main" id="{4503A2BA-3D1F-60B5-C1D6-E2EC6E1CCF7E}"/>
                </a:ext>
              </a:extLst>
            </p:cNvPr>
            <p:cNvSpPr txBox="1"/>
            <p:nvPr/>
          </p:nvSpPr>
          <p:spPr>
            <a:xfrm>
              <a:off x="2874900" y="5382303"/>
              <a:ext cx="465332"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sp>
          <p:nvSpPr>
            <p:cNvPr id="179" name="テキスト ボックス 170">
              <a:extLst>
                <a:ext uri="{FF2B5EF4-FFF2-40B4-BE49-F238E27FC236}">
                  <a16:creationId xmlns:a16="http://schemas.microsoft.com/office/drawing/2014/main" id="{11832BA4-8B3E-8CCE-2A9D-A4AD5CE9EA81}"/>
                </a:ext>
              </a:extLst>
            </p:cNvPr>
            <p:cNvSpPr txBox="1"/>
            <p:nvPr/>
          </p:nvSpPr>
          <p:spPr>
            <a:xfrm>
              <a:off x="9659438" y="4687990"/>
              <a:ext cx="696136"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180" name="テキスト ボックス 171">
              <a:extLst>
                <a:ext uri="{FF2B5EF4-FFF2-40B4-BE49-F238E27FC236}">
                  <a16:creationId xmlns:a16="http://schemas.microsoft.com/office/drawing/2014/main" id="{B309A273-2602-CE96-0FB6-BBF09BF59E3E}"/>
                </a:ext>
              </a:extLst>
            </p:cNvPr>
            <p:cNvSpPr txBox="1"/>
            <p:nvPr/>
          </p:nvSpPr>
          <p:spPr>
            <a:xfrm>
              <a:off x="9659438" y="5503295"/>
              <a:ext cx="895298" cy="43185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リサイクル</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181" name="カギ線コネクタ 172">
              <a:extLst>
                <a:ext uri="{FF2B5EF4-FFF2-40B4-BE49-F238E27FC236}">
                  <a16:creationId xmlns:a16="http://schemas.microsoft.com/office/drawing/2014/main" id="{68D48436-5F43-A0A1-0B08-A235BA079FB3}"/>
                </a:ext>
              </a:extLst>
            </p:cNvPr>
            <p:cNvCxnSpPr>
              <a:cxnSpLocks/>
              <a:stCxn id="147" idx="3"/>
              <a:endCxn id="183" idx="1"/>
            </p:cNvCxnSpPr>
            <p:nvPr/>
          </p:nvCxnSpPr>
          <p:spPr>
            <a:xfrm flipV="1">
              <a:off x="8706439" y="4894609"/>
              <a:ext cx="353652" cy="30527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82" name="カギ線コネクタ 173">
              <a:extLst>
                <a:ext uri="{FF2B5EF4-FFF2-40B4-BE49-F238E27FC236}">
                  <a16:creationId xmlns:a16="http://schemas.microsoft.com/office/drawing/2014/main" id="{957342E2-CEA8-7A7F-5713-4521B7E7A8CE}"/>
                </a:ext>
              </a:extLst>
            </p:cNvPr>
            <p:cNvCxnSpPr>
              <a:cxnSpLocks/>
              <a:stCxn id="147" idx="3"/>
              <a:endCxn id="184" idx="1"/>
            </p:cNvCxnSpPr>
            <p:nvPr/>
          </p:nvCxnSpPr>
          <p:spPr>
            <a:xfrm>
              <a:off x="8706439" y="5199883"/>
              <a:ext cx="362958" cy="51375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83" name="テキスト ボックス 174">
              <a:extLst>
                <a:ext uri="{FF2B5EF4-FFF2-40B4-BE49-F238E27FC236}">
                  <a16:creationId xmlns:a16="http://schemas.microsoft.com/office/drawing/2014/main" id="{ADD69CD2-9A7B-2853-5F7F-70B01552CCFA}"/>
                </a:ext>
              </a:extLst>
            </p:cNvPr>
            <p:cNvSpPr txBox="1"/>
            <p:nvPr/>
          </p:nvSpPr>
          <p:spPr>
            <a:xfrm>
              <a:off x="9060091" y="4678684"/>
              <a:ext cx="467193"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sp>
          <p:nvSpPr>
            <p:cNvPr id="184" name="テキスト ボックス 175">
              <a:extLst>
                <a:ext uri="{FF2B5EF4-FFF2-40B4-BE49-F238E27FC236}">
                  <a16:creationId xmlns:a16="http://schemas.microsoft.com/office/drawing/2014/main" id="{E64CBF40-5E4A-5B44-7EBE-2DC0CEC8E07F}"/>
                </a:ext>
              </a:extLst>
            </p:cNvPr>
            <p:cNvSpPr txBox="1"/>
            <p:nvPr/>
          </p:nvSpPr>
          <p:spPr>
            <a:xfrm>
              <a:off x="9069397" y="5497712"/>
              <a:ext cx="467194"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回収</a:t>
              </a:r>
            </a:p>
          </p:txBody>
        </p:sp>
        <p:cxnSp>
          <p:nvCxnSpPr>
            <p:cNvPr id="185" name="直線矢印コネクタ 184">
              <a:extLst>
                <a:ext uri="{FF2B5EF4-FFF2-40B4-BE49-F238E27FC236}">
                  <a16:creationId xmlns:a16="http://schemas.microsoft.com/office/drawing/2014/main" id="{844E73E7-879B-7032-6BF5-5C3680B13F37}"/>
                </a:ext>
              </a:extLst>
            </p:cNvPr>
            <p:cNvCxnSpPr>
              <a:cxnSpLocks/>
              <a:stCxn id="183" idx="3"/>
              <a:endCxn id="179" idx="1"/>
            </p:cNvCxnSpPr>
            <p:nvPr/>
          </p:nvCxnSpPr>
          <p:spPr>
            <a:xfrm>
              <a:off x="9527284" y="4894609"/>
              <a:ext cx="132155" cy="7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6" name="直線矢印コネクタ 185">
              <a:extLst>
                <a:ext uri="{FF2B5EF4-FFF2-40B4-BE49-F238E27FC236}">
                  <a16:creationId xmlns:a16="http://schemas.microsoft.com/office/drawing/2014/main" id="{7B45FD4C-FBB4-0478-F764-F9FA2402CB65}"/>
                </a:ext>
              </a:extLst>
            </p:cNvPr>
            <p:cNvCxnSpPr>
              <a:cxnSpLocks/>
              <a:stCxn id="184" idx="3"/>
              <a:endCxn id="180" idx="1"/>
            </p:cNvCxnSpPr>
            <p:nvPr/>
          </p:nvCxnSpPr>
          <p:spPr>
            <a:xfrm>
              <a:off x="9536591" y="5713637"/>
              <a:ext cx="122848" cy="55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7664" name="テキスト ボックス 13">
            <a:extLst>
              <a:ext uri="{FF2B5EF4-FFF2-40B4-BE49-F238E27FC236}">
                <a16:creationId xmlns:a16="http://schemas.microsoft.com/office/drawing/2014/main" id="{F172F0F3-674A-CAB1-56C3-52208B51E3E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食品容器（ポリプロピレン製）</a:t>
            </a:r>
            <a:r>
              <a:rPr lang="ja-JP" altLang="en-US" sz="1200">
                <a:latin typeface="Meiryo UI" panose="020B0604030504040204" pitchFamily="50" charset="-128"/>
                <a:ea typeface="Meiryo UI" panose="020B0604030504040204" pitchFamily="50" charset="-128"/>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008E08E3-837F-8B26-F2AD-B819DC748B2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1BA8DE0B-BA6A-B38C-C016-51D80D7D52E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047CF52C-76CA-F892-1DE7-ED7442105F9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DA47200-1AA6-4C8C-06D9-E1923C63517E}"/>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71B39F13-96AB-F6F0-8277-7843E07AFFE4}"/>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C57A0B6D-D557-C26B-70D8-669E1D9296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D625E2A-A159-4026-B256-CA0A0E044F1B}"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D2B19391-FEA5-D440-670B-3E8A0A3EC62E}"/>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66FE48BF-8BB9-2813-0518-074EF50DB6DD}"/>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ポリエチレンフィルム</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870F6F52-D692-CF83-5CD6-51E80129A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A157013F-9545-B0B6-57CA-4DC4CECF246B}"/>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多層フィルム</a:t>
            </a:r>
          </a:p>
        </p:txBody>
      </p:sp>
      <p:sp>
        <p:nvSpPr>
          <p:cNvPr id="19" name="Text Box 266">
            <a:extLst>
              <a:ext uri="{FF2B5EF4-FFF2-40B4-BE49-F238E27FC236}">
                <a16:creationId xmlns:a16="http://schemas.microsoft.com/office/drawing/2014/main" id="{D348C7FE-9C6C-8308-DD07-BEC19E25FE9A}"/>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CD0C887E-8FBA-EF02-7FEE-FF3D56D78A2B}"/>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530F7689-4DBC-27EE-2F17-9AB172AB3584}"/>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6220C836-9929-1395-CEEB-424C3BC5E915}"/>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FE702B6B-F371-0521-C782-37D3F65C2B9A}"/>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057732A9-C7CA-8E7C-1F5A-51575BFA592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978601EA-DC7F-A140-6188-6E9B7A14D8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D9159DC-8788-C66E-945E-BDEF931A4F02}"/>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D7ADC58E-CAAD-2900-028C-F7B4FEA7B3B9}"/>
                </a:ext>
              </a:extLst>
            </p:cNvPr>
            <p:cNvSpPr txBox="1"/>
            <p:nvPr/>
          </p:nvSpPr>
          <p:spPr>
            <a:xfrm>
              <a:off x="5479568" y="3218386"/>
              <a:ext cx="1246420" cy="437244"/>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新規リサイクル</a:t>
              </a:r>
              <a:endParaRPr lang="en-US" altLang="ja-JP" sz="900" b="1">
                <a:solidFill>
                  <a:schemeClr val="bg1"/>
                </a:solidFill>
                <a:latin typeface="Meiryo UI" panose="020B0604030504040204" pitchFamily="50" charset="-128"/>
                <a:ea typeface="Meiryo UI" panose="020B0604030504040204" pitchFamily="50" charset="-128"/>
              </a:endParaRPr>
            </a:p>
            <a:p>
              <a:pPr algn="ctr">
                <a:defRPr/>
              </a:pPr>
              <a:r>
                <a:rPr lang="ja-JP" altLang="en-US" sz="900" b="1">
                  <a:solidFill>
                    <a:schemeClr val="bg1"/>
                  </a:solidFill>
                  <a:latin typeface="Meiryo UI" panose="020B0604030504040204" pitchFamily="50" charset="-128"/>
                  <a:ea typeface="Meiryo UI" panose="020B0604030504040204" pitchFamily="50" charset="-128"/>
                </a:rPr>
                <a:t>（</a:t>
              </a:r>
              <a:r>
                <a:rPr lang="en-US" altLang="ja-JP" sz="900" b="1">
                  <a:solidFill>
                    <a:schemeClr val="bg1"/>
                  </a:solidFill>
                  <a:latin typeface="Meiryo UI" panose="020B0604030504040204" pitchFamily="50" charset="-128"/>
                  <a:ea typeface="Meiryo UI" panose="020B0604030504040204" pitchFamily="50" charset="-128"/>
                </a:rPr>
                <a:t>9,000t</a:t>
              </a:r>
              <a:r>
                <a:rPr lang="ja-JP" altLang="en-US" sz="900" b="1">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E9016598-C4FE-BEA1-E2A1-8F9F071EE278}"/>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89C3761C-9C95-A8A9-94A8-6CD9C12E94C7}"/>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6D7B4800-A963-F202-A105-16EC24CEB4FC}"/>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4893D0E-9E41-EAA4-5655-9DB0BD484512}"/>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37C6F19-37CC-C2E4-E6E1-B9B4156AAB75}"/>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D176E74F-5993-CF3C-1BEB-0F8EA3BB3887}"/>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D8CCBC75-02A3-8EB3-CCD5-3FC344CF4F97}"/>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7346DCEC-F575-F0DC-2BB0-AAA292DE7944}"/>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19108ADD-08B5-C8F4-8848-37F51AAE07A7}"/>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544F570F-8243-3E5D-7CA3-6133031775B8}"/>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53A761CB-735E-7222-24D8-65F540F27CE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B7EDCDF9-F105-FA17-E4B4-990E1FDA5B80}"/>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B8F09D9-67C0-C563-58AA-2ED51EA4A75E}"/>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5EB3248C-8EC4-D031-0AE6-C3DD9077D6DB}"/>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49D257AE-35DD-7B6B-FFC8-8CD73382FA07}"/>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0428C92-589C-7361-743F-B7B60D9B10B0}"/>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1DB624D-FDA3-A812-CC1A-05A0A601960B}"/>
                </a:ext>
              </a:extLst>
            </p:cNvPr>
            <p:cNvCxnSpPr>
              <a:stCxn id="208" idx="3"/>
              <a:endCxn id="192" idx="1"/>
            </p:cNvCxnSpPr>
            <p:nvPr/>
          </p:nvCxnSpPr>
          <p:spPr>
            <a:xfrm>
              <a:off x="3454840" y="3435840"/>
              <a:ext cx="2024728"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5BD33D28-1199-A813-C917-88CA66A0B6F4}"/>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DCD5DCD-225E-DC8C-9D60-347BBD195819}"/>
                </a:ext>
              </a:extLst>
            </p:cNvPr>
            <p:cNvCxnSpPr>
              <a:stCxn id="192" idx="3"/>
              <a:endCxn id="213" idx="1"/>
            </p:cNvCxnSpPr>
            <p:nvPr/>
          </p:nvCxnSpPr>
          <p:spPr>
            <a:xfrm>
              <a:off x="6725988" y="3437008"/>
              <a:ext cx="285755" cy="259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8F77330-5EE9-7F3F-759B-ACBFC7167B22}"/>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63A82694-4A3E-04F0-DC58-429679BDAB3A}"/>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C95D4A0-67BC-950A-4DBD-B802D38ECCDC}"/>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F1F88A13-7E7D-2DBF-6A95-7038985AE6C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361C2A4F-6358-C2DC-66A6-648D8A22B68E}"/>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D69BB905-B240-3801-B649-6228208A773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FDC1496-85A7-AAD9-66C1-080BEF475D05}"/>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5BA22083-2A70-03F4-4770-F4532C2503F7}"/>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EC41B95F-ECFD-0D71-3033-0A1C11C1530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10D39DA5-50CB-E0C1-D76D-4E4D328B65B9}"/>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C0C4DD59-846D-7E05-38F6-3A04F510A114}"/>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B1C19A55-4240-7A71-F08D-E94865A1DB09}"/>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7F40D332-D7AF-6451-02B0-E3681BD23BAC}"/>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D3E7BA5E-F24D-5B16-CD71-31BAB5DE25FF}"/>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455A46B0-B65F-FADA-D7BC-9F2D789F6A83}"/>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868ABC71-7AEB-69E7-A18F-E7C4924C426F}"/>
                </a:ext>
              </a:extLst>
            </p:cNvPr>
            <p:cNvSpPr txBox="1"/>
            <p:nvPr/>
          </p:nvSpPr>
          <p:spPr>
            <a:xfrm>
              <a:off x="5518356" y="4310099"/>
              <a:ext cx="12477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一部リサイクル</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1,000t</a:t>
              </a:r>
              <a:r>
                <a:rPr lang="ja-JP" altLang="en-US" sz="90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75CF6253-9CD7-0FC8-856D-7B9CC88C68A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0376143B-B1D0-8DF1-F53B-5673640BE8E6}"/>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8181E7C9-5254-3AD2-5BB3-C6376B79CC47}"/>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942F682F-D626-7044-6467-34C7598C4E27}"/>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C312A5B4-F238-7285-C522-183670DA9A1A}"/>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1DD3456A-6807-3618-8E3A-6B5D7744976E}"/>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0A55D6A8-1F2E-F3D6-5CA7-0E97EF574683}"/>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65411648-23C5-B769-21F6-63BADC0092C0}"/>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E010EE60-5522-2F25-E0D8-A2E90396885E}"/>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3995CB4F-D6F0-C138-3CF7-D51062224D14}"/>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33B7E102-AF69-CC38-F7B8-B9DB16F29C6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03DDC156-B623-81BA-2A70-E289AD3BB24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3CE75655-B852-6F79-3292-49B512E7CBB8}"/>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3AC358A7-4D54-BF5D-E283-734866AB21AF}"/>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F31E7A9A-3445-F401-D3BD-2F4614A4AF98}"/>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DE3A8AF-A04F-2EA7-AD4F-26149BC9042B}"/>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E56E0AD3-5B3E-24FB-D0EC-CB79F5FC63E8}"/>
                </a:ext>
              </a:extLst>
            </p:cNvPr>
            <p:cNvCxnSpPr>
              <a:stCxn id="243" idx="3"/>
              <a:endCxn id="227" idx="1"/>
            </p:cNvCxnSpPr>
            <p:nvPr/>
          </p:nvCxnSpPr>
          <p:spPr>
            <a:xfrm>
              <a:off x="3493038" y="4513810"/>
              <a:ext cx="2025318" cy="142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BB75032B-A55F-7FDD-9B27-138459F2F23F}"/>
                </a:ext>
              </a:extLst>
            </p:cNvPr>
            <p:cNvSpPr txBox="1"/>
            <p:nvPr/>
          </p:nvSpPr>
          <p:spPr>
            <a:xfrm>
              <a:off x="3626060" y="356049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43DBDDA7-5ABC-2E52-0E86-69961D94F84A}"/>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A9F0ABD7-0DE1-C5F9-91A7-7379CE1F8705}"/>
                </a:ext>
              </a:extLst>
            </p:cNvPr>
            <p:cNvSpPr txBox="1"/>
            <p:nvPr/>
          </p:nvSpPr>
          <p:spPr>
            <a:xfrm>
              <a:off x="5407817" y="496788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2147FD1E-0D6C-89E8-C76A-1926E0C5F72F}"/>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FB205B41-A6D6-7B3F-466D-254279CE3816}"/>
                </a:ext>
              </a:extLst>
            </p:cNvPr>
            <p:cNvCxnSpPr>
              <a:stCxn id="227" idx="3"/>
              <a:endCxn id="256" idx="1"/>
            </p:cNvCxnSpPr>
            <p:nvPr/>
          </p:nvCxnSpPr>
          <p:spPr>
            <a:xfrm flipV="1">
              <a:off x="6766147" y="4519433"/>
              <a:ext cx="284781" cy="8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EFE9ED7-2419-0794-DD3D-584F6ED3446A}"/>
                </a:ext>
              </a:extLst>
            </p:cNvPr>
            <p:cNvCxnSpPr>
              <a:stCxn id="247" idx="3"/>
              <a:endCxn id="251" idx="1"/>
            </p:cNvCxnSpPr>
            <p:nvPr/>
          </p:nvCxnSpPr>
          <p:spPr>
            <a:xfrm flipV="1">
              <a:off x="6788630" y="5257797"/>
              <a:ext cx="251057" cy="9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54EE70BD-55A1-58AB-9C2F-077936851A98}"/>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7B664B1A-AD1E-D960-8FA9-58327E231C3F}"/>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414FF529-2847-F463-C12E-91C4C0849D5D}"/>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9F4D857D-EBA3-8110-61CD-68383ED3CBD6}"/>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28440A9C-1CB0-1F35-A5BA-EFF11430D24C}"/>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341CACB0-CD48-861F-9811-1DEED18C6774}"/>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5B1BC53-060F-DAF7-63DA-E91415CF8CCE}"/>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650475C8-D214-01DC-6829-7BC35888BFFA}"/>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C752310D-9B26-96E2-70A0-E46076D6E07C}"/>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F320E2EF-41E0-5833-2552-CC0E8A2CB06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3B7C0BA-93B2-06BC-9951-7AAF2D686EA4}"/>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3CDF3FFC-C6F8-54B4-65C3-BD2FBB558719}"/>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700B11E9-765B-9859-044C-E6CD59EFC814}"/>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9D050018-3432-A231-D079-9BA06ADFD245}"/>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18A195F3-A385-EA32-0A74-6C2ED75A8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A1F6A9C-1C13-4A3D-94D3-D827B4EE15D1}"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FE26E99D-E81D-D989-52D9-18D972B4BAC9}"/>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B787CB97-D0F1-634A-1196-91431460BD44}"/>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ジェット燃料（代替素材）</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0B9931D4-3518-2AA4-E1D6-1289404E5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BD77952D-7244-D2BD-E7DB-B934860E7DC3}"/>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ジェット燃料</a:t>
            </a:r>
          </a:p>
        </p:txBody>
      </p:sp>
      <p:sp>
        <p:nvSpPr>
          <p:cNvPr id="27660" name="テキスト ボックス 18">
            <a:extLst>
              <a:ext uri="{FF2B5EF4-FFF2-40B4-BE49-F238E27FC236}">
                <a16:creationId xmlns:a16="http://schemas.microsoft.com/office/drawing/2014/main" id="{351E7642-B59B-7440-35C3-914BE263E38A}"/>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1" name="テキスト ボックス 13">
            <a:extLst>
              <a:ext uri="{FF2B5EF4-FFF2-40B4-BE49-F238E27FC236}">
                <a16:creationId xmlns:a16="http://schemas.microsoft.com/office/drawing/2014/main" id="{4B900D35-E416-0EAD-EFAA-E599CE835F69}"/>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ジェット燃料（化石由来）</a:t>
            </a:r>
            <a:r>
              <a:rPr lang="ja-JP" altLang="en-US" sz="1200">
                <a:latin typeface="Meiryo UI" panose="020B0604030504040204" pitchFamily="50" charset="-128"/>
                <a:ea typeface="Meiryo UI" panose="020B0604030504040204" pitchFamily="50" charset="-128"/>
              </a:rPr>
              <a:t>＞</a:t>
            </a:r>
          </a:p>
        </p:txBody>
      </p:sp>
      <p:grpSp>
        <p:nvGrpSpPr>
          <p:cNvPr id="27662" name="グループ化 186">
            <a:extLst>
              <a:ext uri="{FF2B5EF4-FFF2-40B4-BE49-F238E27FC236}">
                <a16:creationId xmlns:a16="http://schemas.microsoft.com/office/drawing/2014/main" id="{2A4882BF-98F4-CB2B-63B0-52E0DCA2EDA6}"/>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9B7C992-5D3F-9444-A025-F3BAE58B54F5}"/>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228394E8-4CBC-CBCF-BC3F-62E04C0AE72A}"/>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89781D27-CC8F-3C9C-BED4-E532B4085D12}"/>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811576D-36A6-4AF5-8B77-8BC9C4BE370A}"/>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20B1D2B6-E8F1-B92E-9E9D-4EEC7EDACC4C}"/>
                </a:ext>
              </a:extLst>
            </p:cNvPr>
            <p:cNvSpPr txBox="1"/>
            <p:nvPr/>
          </p:nvSpPr>
          <p:spPr>
            <a:xfrm>
              <a:off x="5479568" y="3218386"/>
              <a:ext cx="1246420" cy="601210"/>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新規原料</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2982F8D2-85C5-D9A4-09F2-466403FD9FDB}"/>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389A6AF6-C980-EEC8-35B8-70451A69C913}"/>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13168B7F-CF9A-258A-65D8-BBC0CA56259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9B94FEAE-5C8A-2861-DE1A-EDB4E4BF3F11}"/>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09C5AE22-F9D7-9E7B-6D6B-1FDD07216E4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9AD59090-AB70-7DAD-6D24-57F92D5107CD}"/>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C0385F40-FDC9-CB83-659D-377E204D3C76}"/>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2064B97C-8C54-F58A-84A1-EEDD960C26C6}"/>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2BC69B41-AD27-94EA-B728-06F2035191B4}"/>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7F048628-7349-F602-CD30-E4872B7A2E37}"/>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1E46DEBF-A45E-501E-8D69-E3F509B48C7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6C6B74CD-DE78-D127-53E5-73A1A640A314}"/>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000E4B2-9EEF-C511-F15B-2721B8604D11}"/>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B4A30AAD-72C1-AA87-9B57-1953067BFBC2}"/>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F40916B2-A61E-FC5E-9D59-34D49AD96585}"/>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2295D95D-F324-F313-65D1-B2EAB7D3661F}"/>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C3B85688-4584-F7A7-FE40-3DEE55AA1DCA}"/>
                </a:ext>
              </a:extLst>
            </p:cNvPr>
            <p:cNvCxnSpPr>
              <a:stCxn id="208" idx="3"/>
              <a:endCxn id="192" idx="1"/>
            </p:cNvCxnSpPr>
            <p:nvPr/>
          </p:nvCxnSpPr>
          <p:spPr>
            <a:xfrm>
              <a:off x="3454840" y="3435840"/>
              <a:ext cx="2024728" cy="831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E6023C31-9332-DB4C-1988-574DA56B6FA9}"/>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873D1F32-4E66-4291-EB7D-E471C54ED6D7}"/>
                </a:ext>
              </a:extLst>
            </p:cNvPr>
            <p:cNvCxnSpPr>
              <a:stCxn id="192" idx="3"/>
              <a:endCxn id="213" idx="1"/>
            </p:cNvCxnSpPr>
            <p:nvPr/>
          </p:nvCxnSpPr>
          <p:spPr>
            <a:xfrm flipV="1">
              <a:off x="6725988" y="3439599"/>
              <a:ext cx="285755" cy="793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7C3DCBE9-9D40-8733-3D17-F5F313BC3584}"/>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5B121DFF-ACC0-EE89-A120-D9C6C1354565}"/>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579B60F8-C78C-97D5-84EF-C0BCAED3D587}"/>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DE8228B0-E930-7122-D075-C6B5C0194FF7}"/>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FD048079-6961-7EE5-BA0D-26AB66BA0B9A}"/>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33D9911C-8B43-3904-CC37-D2654D5B7FF2}"/>
                </a:ext>
              </a:extLst>
            </p:cNvPr>
            <p:cNvSpPr txBox="1"/>
            <p:nvPr/>
          </p:nvSpPr>
          <p:spPr>
            <a:xfrm>
              <a:off x="3592078"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F3F2B3F7-B113-F547-BF20-1DC72D2148EA}"/>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4C5259B-6E07-FFC3-614A-30609813FEB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FBA661D5-AABF-DA83-A07D-4B139AF086BD}"/>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6BAD9ECD-FB60-FD72-CBD5-B64D7C00620D}"/>
                </a:ext>
              </a:extLst>
            </p:cNvPr>
            <p:cNvCxnSpPr>
              <a:cxnSpLocks/>
              <a:stCxn id="220" idx="3"/>
              <a:endCxn id="210" idx="2"/>
            </p:cNvCxnSpPr>
            <p:nvPr/>
          </p:nvCxnSpPr>
          <p:spPr>
            <a:xfrm flipV="1">
              <a:off x="7485495" y="3574357"/>
              <a:ext cx="632610" cy="59633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3" name="グループ化 221">
            <a:extLst>
              <a:ext uri="{FF2B5EF4-FFF2-40B4-BE49-F238E27FC236}">
                <a16:creationId xmlns:a16="http://schemas.microsoft.com/office/drawing/2014/main" id="{2B5CF957-0547-F52C-DE14-AAEC1675C94E}"/>
              </a:ext>
            </a:extLst>
          </p:cNvPr>
          <p:cNvGrpSpPr>
            <a:grpSpLocks noChangeAspect="1"/>
          </p:cNvGrpSpPr>
          <p:nvPr/>
        </p:nvGrpSpPr>
        <p:grpSpPr bwMode="auto">
          <a:xfrm>
            <a:off x="322263" y="4462463"/>
            <a:ext cx="9285287" cy="2453332"/>
            <a:chOff x="-430198" y="3408696"/>
            <a:chExt cx="10958455" cy="2896121"/>
          </a:xfrm>
        </p:grpSpPr>
        <p:sp>
          <p:nvSpPr>
            <p:cNvPr id="223" name="正方形/長方形 222">
              <a:extLst>
                <a:ext uri="{FF2B5EF4-FFF2-40B4-BE49-F238E27FC236}">
                  <a16:creationId xmlns:a16="http://schemas.microsoft.com/office/drawing/2014/main" id="{C7BC2875-9E79-CC7D-7335-1B725ADD05F6}"/>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4261A3F-FBF6-3D5B-5F38-794641D705F3}"/>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EE201C3D-AADA-8A9A-EAFF-D5C524526F76}"/>
                </a:ext>
              </a:extLst>
            </p:cNvPr>
            <p:cNvSpPr txBox="1"/>
            <p:nvPr/>
          </p:nvSpPr>
          <p:spPr>
            <a:xfrm>
              <a:off x="26951" y="3747893"/>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8" name="テキスト ボックス 113">
              <a:extLst>
                <a:ext uri="{FF2B5EF4-FFF2-40B4-BE49-F238E27FC236}">
                  <a16:creationId xmlns:a16="http://schemas.microsoft.com/office/drawing/2014/main" id="{E6723B6C-F7E4-CDF0-CD59-694BCF9AACE8}"/>
                </a:ext>
              </a:extLst>
            </p:cNvPr>
            <p:cNvSpPr txBox="1"/>
            <p:nvPr/>
          </p:nvSpPr>
          <p:spPr>
            <a:xfrm>
              <a:off x="8765237" y="485731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FE576C89-B04D-A06D-DF88-FAADF0F0F8EC}"/>
                </a:ext>
              </a:extLst>
            </p:cNvPr>
            <p:cNvSpPr txBox="1"/>
            <p:nvPr/>
          </p:nvSpPr>
          <p:spPr>
            <a:xfrm>
              <a:off x="9670166" y="485731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4AA29B79-050F-BA30-2F93-D58D8D9C9BEE}"/>
                </a:ext>
              </a:extLst>
            </p:cNvPr>
            <p:cNvCxnSpPr>
              <a:cxnSpLocks/>
              <a:stCxn id="240" idx="3"/>
              <a:endCxn id="245" idx="1"/>
            </p:cNvCxnSpPr>
            <p:nvPr/>
          </p:nvCxnSpPr>
          <p:spPr>
            <a:xfrm>
              <a:off x="2854153" y="4129637"/>
              <a:ext cx="852471" cy="754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A011C819-AA20-A1DE-3CE8-5F1FB695162F}"/>
                </a:ext>
              </a:extLst>
            </p:cNvPr>
            <p:cNvCxnSpPr>
              <a:cxnSpLocks/>
              <a:stCxn id="228" idx="3"/>
              <a:endCxn id="229" idx="1"/>
            </p:cNvCxnSpPr>
            <p:nvPr/>
          </p:nvCxnSpPr>
          <p:spPr>
            <a:xfrm>
              <a:off x="9525903" y="507530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BED61D96-6590-E4BA-1A5D-48BDD686E424}"/>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3CDE3351-7AC6-D90C-000B-AC9A53D4C6FF}"/>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166AB769-CB3F-A813-DC12-321903E54571}"/>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752EB815-BD87-3579-165D-B2DE3E17DEAC}"/>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42F0FECF-EADB-17BC-DAC3-AB4DAD84BCDC}"/>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C30AD606-CBF7-7B61-716E-75F5C0A1BBAF}"/>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F7978D12-2A14-F0A2-C8DF-FF6A309AC0B1}"/>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AE6D1843-0ECB-9BA0-353E-5CF802C6ECF3}"/>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E5123351-58E5-9124-BDAF-E10FFD43D354}"/>
                </a:ext>
              </a:extLst>
            </p:cNvPr>
            <p:cNvSpPr txBox="1"/>
            <p:nvPr/>
          </p:nvSpPr>
          <p:spPr>
            <a:xfrm>
              <a:off x="2344545" y="399339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D8E42DB9-817C-43E0-CA84-ED3785C77AB0}"/>
                </a:ext>
              </a:extLst>
            </p:cNvPr>
            <p:cNvCxnSpPr>
              <a:cxnSpLocks/>
              <a:stCxn id="225" idx="3"/>
              <a:endCxn id="240" idx="1"/>
            </p:cNvCxnSpPr>
            <p:nvPr/>
          </p:nvCxnSpPr>
          <p:spPr>
            <a:xfrm>
              <a:off x="1407764" y="4129257"/>
              <a:ext cx="936780" cy="3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8887756F-FFA6-4D2B-E14B-0AE4FABD8F53}"/>
                </a:ext>
              </a:extLst>
            </p:cNvPr>
            <p:cNvSpPr txBox="1"/>
            <p:nvPr/>
          </p:nvSpPr>
          <p:spPr>
            <a:xfrm>
              <a:off x="3706624" y="3905311"/>
              <a:ext cx="1191585" cy="59948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6C438BB4-6E67-C0B0-4A38-D0443781CDD8}"/>
                </a:ext>
              </a:extLst>
            </p:cNvPr>
            <p:cNvSpPr txBox="1"/>
            <p:nvPr/>
          </p:nvSpPr>
          <p:spPr>
            <a:xfrm>
              <a:off x="5422805" y="4759863"/>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70834642-FEC0-1CF1-99A7-1B90CF545C0E}"/>
                </a:ext>
              </a:extLst>
            </p:cNvPr>
            <p:cNvSpPr txBox="1"/>
            <p:nvPr/>
          </p:nvSpPr>
          <p:spPr>
            <a:xfrm>
              <a:off x="7714169" y="493414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4F26395E-FDF4-AB89-C315-EE739B6BB08A}"/>
                </a:ext>
              </a:extLst>
            </p:cNvPr>
            <p:cNvCxnSpPr>
              <a:cxnSpLocks/>
              <a:stCxn id="247" idx="3"/>
              <a:endCxn id="256" idx="1"/>
            </p:cNvCxnSpPr>
            <p:nvPr/>
          </p:nvCxnSpPr>
          <p:spPr>
            <a:xfrm>
              <a:off x="6803619" y="5059707"/>
              <a:ext cx="247310" cy="144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2" name="直線矢印コネクタ 251">
              <a:extLst>
                <a:ext uri="{FF2B5EF4-FFF2-40B4-BE49-F238E27FC236}">
                  <a16:creationId xmlns:a16="http://schemas.microsoft.com/office/drawing/2014/main" id="{7421F184-ECB5-443A-3550-4674B7948A4B}"/>
                </a:ext>
              </a:extLst>
            </p:cNvPr>
            <p:cNvCxnSpPr>
              <a:cxnSpLocks/>
              <a:stCxn id="248" idx="3"/>
              <a:endCxn id="228" idx="1"/>
            </p:cNvCxnSpPr>
            <p:nvPr/>
          </p:nvCxnSpPr>
          <p:spPr>
            <a:xfrm>
              <a:off x="8600364" y="507039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AA978636-5A4B-E3CB-E0FE-76C0B3F813FC}"/>
                </a:ext>
              </a:extLst>
            </p:cNvPr>
            <p:cNvSpPr txBox="1"/>
            <p:nvPr/>
          </p:nvSpPr>
          <p:spPr>
            <a:xfrm>
              <a:off x="7050929" y="493789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6D740AB7-1A49-04D9-15E1-8708AA02051E}"/>
                </a:ext>
              </a:extLst>
            </p:cNvPr>
            <p:cNvCxnSpPr>
              <a:cxnSpLocks/>
              <a:stCxn id="256" idx="3"/>
              <a:endCxn id="248" idx="1"/>
            </p:cNvCxnSpPr>
            <p:nvPr/>
          </p:nvCxnSpPr>
          <p:spPr>
            <a:xfrm flipV="1">
              <a:off x="7560537" y="507039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B7E24682-00C1-E68C-CC1C-4659236B2287}"/>
                </a:ext>
              </a:extLst>
            </p:cNvPr>
            <p:cNvCxnSpPr>
              <a:cxnSpLocks/>
              <a:stCxn id="229" idx="3"/>
            </p:cNvCxnSpPr>
            <p:nvPr/>
          </p:nvCxnSpPr>
          <p:spPr>
            <a:xfrm flipV="1">
              <a:off x="10365258" y="505970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
        <p:nvSpPr>
          <p:cNvPr id="88" name="Text Box 266">
            <a:extLst>
              <a:ext uri="{FF2B5EF4-FFF2-40B4-BE49-F238E27FC236}">
                <a16:creationId xmlns:a16="http://schemas.microsoft.com/office/drawing/2014/main" id="{78B534A4-E79F-89EB-2D0A-D3FFD23B220C}"/>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（条件設定は、下記の例のように現状（化石由来ジェット燃料）と実証技術（代替製品）の実装後のライフサイクルフロー図を示してください。）（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A130AB34-9512-D493-26D0-33F02E163E45}"/>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5956B62-AEB9-EFA7-8CBE-A849B9DCC3CA}"/>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7103F01D-9927-B99B-160B-A37F1F581767}"/>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E66B5D0-86D9-3D1D-B320-0D5F69663546}"/>
              </a:ext>
            </a:extLst>
          </p:cNvPr>
          <p:cNvSpPr>
            <a:spLocks noChangeArrowheads="1"/>
          </p:cNvSpPr>
          <p:nvPr/>
        </p:nvSpPr>
        <p:spPr bwMode="auto">
          <a:xfrm>
            <a:off x="120650" y="206375"/>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FC31F3B5-EF1D-2542-608D-C61D946F9CAE}"/>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97521D0E-A508-BECC-791F-74B90A9FF0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DC0457F-412E-4BAC-922D-0C0F4B207067}"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51A65FE4-4626-ABBC-30C9-67FCEDAA466F}"/>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1005CB4F-C8ED-DAB6-3C2F-8597798C49B7}"/>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潤滑油</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AFA1C4D1-3EF7-AFF8-150C-36EEE1BC9D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D4A0624-712B-8362-04A3-02541FE26864}"/>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潤滑油</a:t>
            </a:r>
          </a:p>
        </p:txBody>
      </p:sp>
      <p:sp>
        <p:nvSpPr>
          <p:cNvPr id="19" name="Text Box 266">
            <a:extLst>
              <a:ext uri="{FF2B5EF4-FFF2-40B4-BE49-F238E27FC236}">
                <a16:creationId xmlns:a16="http://schemas.microsoft.com/office/drawing/2014/main" id="{D3E71AF0-1417-23EE-6AA2-BAAC6F88DCD1}"/>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スライド以内）</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3C5117A3-D652-FF01-34B5-6449C17C1D99}"/>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4D755DC1-6DF9-6F94-6685-4481675C22B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C5E0A486-4D26-3F0C-440C-928223E7ACFD}"/>
              </a:ext>
            </a:extLst>
          </p:cNvPr>
          <p:cNvGrpSpPr>
            <a:grpSpLocks noChangeAspect="1"/>
          </p:cNvGrpSpPr>
          <p:nvPr/>
        </p:nvGrpSpPr>
        <p:grpSpPr bwMode="auto">
          <a:xfrm>
            <a:off x="365125" y="1685925"/>
            <a:ext cx="9332913" cy="2512070"/>
            <a:chOff x="-478058" y="2241094"/>
            <a:chExt cx="11052345" cy="2973987"/>
          </a:xfrm>
        </p:grpSpPr>
        <p:sp>
          <p:nvSpPr>
            <p:cNvPr id="188" name="正方形/長方形 187">
              <a:extLst>
                <a:ext uri="{FF2B5EF4-FFF2-40B4-BE49-F238E27FC236}">
                  <a16:creationId xmlns:a16="http://schemas.microsoft.com/office/drawing/2014/main" id="{53F06992-3978-1D5C-3738-B27B374FC1D4}"/>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5BDB5708-4799-09BE-C066-A1E8CBCC3BAB}"/>
                </a:ext>
              </a:extLst>
            </p:cNvPr>
            <p:cNvSpPr txBox="1"/>
            <p:nvPr/>
          </p:nvSpPr>
          <p:spPr>
            <a:xfrm>
              <a:off x="-478058"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32B95251-D604-080B-74C0-C0DE003AB2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3880031E-E3D4-0E73-BA1D-ED72E3290FB8}"/>
                </a:ext>
              </a:extLst>
            </p:cNvPr>
            <p:cNvSpPr txBox="1"/>
            <p:nvPr/>
          </p:nvSpPr>
          <p:spPr>
            <a:xfrm>
              <a:off x="2195260" y="3218386"/>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3E6F2A8A-60FE-50B4-FE28-94EB1525E096}"/>
                </a:ext>
              </a:extLst>
            </p:cNvPr>
            <p:cNvSpPr txBox="1"/>
            <p:nvPr/>
          </p:nvSpPr>
          <p:spPr>
            <a:xfrm>
              <a:off x="5479568" y="3128175"/>
              <a:ext cx="1246420" cy="765178"/>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（原料化）</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4AD34F46-5D1C-A442-C698-902E322A6F66}"/>
                </a:ext>
              </a:extLst>
            </p:cNvPr>
            <p:cNvSpPr txBox="1"/>
            <p:nvPr/>
          </p:nvSpPr>
          <p:spPr>
            <a:xfrm>
              <a:off x="8724396" y="3225904"/>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438175ED-6B89-4ADA-247F-C0BAF0F1E399}"/>
                </a:ext>
              </a:extLst>
            </p:cNvPr>
            <p:cNvSpPr txBox="1"/>
            <p:nvPr/>
          </p:nvSpPr>
          <p:spPr>
            <a:xfrm>
              <a:off x="9628661" y="3225904"/>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8C5730B5-7CFB-B960-2678-75B592E6B5FD}"/>
                </a:ext>
              </a:extLst>
            </p:cNvPr>
            <p:cNvCxnSpPr>
              <a:stCxn id="205" idx="3"/>
              <a:endCxn id="191" idx="1"/>
            </p:cNvCxnSpPr>
            <p:nvPr/>
          </p:nvCxnSpPr>
          <p:spPr>
            <a:xfrm flipV="1">
              <a:off x="2011022" y="3437008"/>
              <a:ext cx="184237" cy="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6" name="直線矢印コネクタ 195">
              <a:extLst>
                <a:ext uri="{FF2B5EF4-FFF2-40B4-BE49-F238E27FC236}">
                  <a16:creationId xmlns:a16="http://schemas.microsoft.com/office/drawing/2014/main" id="{15870FCC-6D22-B203-CC8C-4BF9ABE04E35}"/>
                </a:ext>
              </a:extLst>
            </p:cNvPr>
            <p:cNvCxnSpPr>
              <a:cxnSpLocks/>
              <a:stCxn id="193" idx="3"/>
              <a:endCxn id="194" idx="1"/>
            </p:cNvCxnSpPr>
            <p:nvPr/>
          </p:nvCxnSpPr>
          <p:spPr>
            <a:xfrm>
              <a:off x="9485784" y="3444526"/>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EC2300F-5ED4-7D0A-9B75-E1338AB7F32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1504D92A-38CD-CCC6-4D0E-1DE431D59642}"/>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87A2CC67-4672-E756-926B-78F25939A57B}"/>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071F75E0-C172-D185-01EF-6588B4E45257}"/>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03CC5B51-9C01-DEF3-C375-8764064A525E}"/>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D26B4508-DDE8-9550-088F-8672F072409E}"/>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035481BB-3841-7C16-74E2-37F04EBBAABB}"/>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4AA1148D-81AD-7E72-2F46-ADAA267B100F}"/>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409D9208-48E2-305D-C05E-404EF94755B2}"/>
                </a:ext>
              </a:extLst>
            </p:cNvPr>
            <p:cNvSpPr txBox="1"/>
            <p:nvPr/>
          </p:nvSpPr>
          <p:spPr>
            <a:xfrm>
              <a:off x="1499671" y="3301080"/>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06" name="直線矢印コネクタ 205">
              <a:extLst>
                <a:ext uri="{FF2B5EF4-FFF2-40B4-BE49-F238E27FC236}">
                  <a16:creationId xmlns:a16="http://schemas.microsoft.com/office/drawing/2014/main" id="{02CE4FC2-2D11-C5DC-97F0-59CE61CC8105}"/>
                </a:ext>
              </a:extLst>
            </p:cNvPr>
            <p:cNvCxnSpPr/>
            <p:nvPr/>
          </p:nvCxnSpPr>
          <p:spPr>
            <a:xfrm>
              <a:off x="1356793" y="3447674"/>
              <a:ext cx="14287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7" name="直線矢印コネクタ 206">
              <a:extLst>
                <a:ext uri="{FF2B5EF4-FFF2-40B4-BE49-F238E27FC236}">
                  <a16:creationId xmlns:a16="http://schemas.microsoft.com/office/drawing/2014/main" id="{D67F6FEF-FCF0-DC96-EDEE-FC92389A0DBB}"/>
                </a:ext>
              </a:extLst>
            </p:cNvPr>
            <p:cNvCxnSpPr>
              <a:stCxn id="191" idx="3"/>
              <a:endCxn id="208" idx="1"/>
            </p:cNvCxnSpPr>
            <p:nvPr/>
          </p:nvCxnSpPr>
          <p:spPr>
            <a:xfrm flipV="1">
              <a:off x="2727292" y="3435840"/>
              <a:ext cx="216196" cy="11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8" name="テキスト ボックス 293">
              <a:extLst>
                <a:ext uri="{FF2B5EF4-FFF2-40B4-BE49-F238E27FC236}">
                  <a16:creationId xmlns:a16="http://schemas.microsoft.com/office/drawing/2014/main" id="{5186B4DF-1950-4106-89BE-7135CFDB8346}"/>
                </a:ext>
              </a:extLst>
            </p:cNvPr>
            <p:cNvSpPr txBox="1"/>
            <p:nvPr/>
          </p:nvSpPr>
          <p:spPr>
            <a:xfrm>
              <a:off x="2943488" y="3299201"/>
              <a:ext cx="511352"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輸送</a:t>
              </a:r>
            </a:p>
          </p:txBody>
        </p:sp>
        <p:cxnSp>
          <p:nvCxnSpPr>
            <p:cNvPr id="209" name="直線矢印コネクタ 208">
              <a:extLst>
                <a:ext uri="{FF2B5EF4-FFF2-40B4-BE49-F238E27FC236}">
                  <a16:creationId xmlns:a16="http://schemas.microsoft.com/office/drawing/2014/main" id="{D3E4340E-636F-9591-8D5F-7FA1A06EBBC3}"/>
                </a:ext>
              </a:extLst>
            </p:cNvPr>
            <p:cNvCxnSpPr>
              <a:stCxn id="208" idx="3"/>
              <a:endCxn id="192" idx="1"/>
            </p:cNvCxnSpPr>
            <p:nvPr/>
          </p:nvCxnSpPr>
          <p:spPr>
            <a:xfrm>
              <a:off x="3454840" y="3435840"/>
              <a:ext cx="2024728" cy="749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0" name="テキスト ボックス 298">
              <a:extLst>
                <a:ext uri="{FF2B5EF4-FFF2-40B4-BE49-F238E27FC236}">
                  <a16:creationId xmlns:a16="http://schemas.microsoft.com/office/drawing/2014/main" id="{A2735D51-2994-2EF9-DA29-CE25DAF4032E}"/>
                </a:ext>
              </a:extLst>
            </p:cNvPr>
            <p:cNvSpPr txBox="1"/>
            <p:nvPr/>
          </p:nvSpPr>
          <p:spPr>
            <a:xfrm>
              <a:off x="7675373" y="3301080"/>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cxnSp>
          <p:nvCxnSpPr>
            <p:cNvPr id="211" name="直線矢印コネクタ 210">
              <a:extLst>
                <a:ext uri="{FF2B5EF4-FFF2-40B4-BE49-F238E27FC236}">
                  <a16:creationId xmlns:a16="http://schemas.microsoft.com/office/drawing/2014/main" id="{0B46AD24-B09C-906C-1AFA-806D04379EB2}"/>
                </a:ext>
              </a:extLst>
            </p:cNvPr>
            <p:cNvCxnSpPr>
              <a:stCxn id="192" idx="3"/>
              <a:endCxn id="213" idx="1"/>
            </p:cNvCxnSpPr>
            <p:nvPr/>
          </p:nvCxnSpPr>
          <p:spPr>
            <a:xfrm flipV="1">
              <a:off x="6725988" y="3439599"/>
              <a:ext cx="285755" cy="711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2" name="直線矢印コネクタ 211">
              <a:extLst>
                <a:ext uri="{FF2B5EF4-FFF2-40B4-BE49-F238E27FC236}">
                  <a16:creationId xmlns:a16="http://schemas.microsoft.com/office/drawing/2014/main" id="{A843ABF5-5AED-E04B-DBEE-C7AE408F9B91}"/>
                </a:ext>
              </a:extLst>
            </p:cNvPr>
            <p:cNvCxnSpPr>
              <a:cxnSpLocks/>
              <a:stCxn id="210" idx="3"/>
              <a:endCxn id="193" idx="1"/>
            </p:cNvCxnSpPr>
            <p:nvPr/>
          </p:nvCxnSpPr>
          <p:spPr>
            <a:xfrm>
              <a:off x="8560838" y="3437719"/>
              <a:ext cx="163558" cy="68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3" name="テキスト ボックス 309">
              <a:extLst>
                <a:ext uri="{FF2B5EF4-FFF2-40B4-BE49-F238E27FC236}">
                  <a16:creationId xmlns:a16="http://schemas.microsoft.com/office/drawing/2014/main" id="{B7B9621F-6F0D-E6DD-FA2D-2F967300C3CB}"/>
                </a:ext>
              </a:extLst>
            </p:cNvPr>
            <p:cNvSpPr txBox="1"/>
            <p:nvPr/>
          </p:nvSpPr>
          <p:spPr>
            <a:xfrm>
              <a:off x="7011743" y="3302960"/>
              <a:ext cx="511352"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輸送</a:t>
              </a:r>
            </a:p>
          </p:txBody>
        </p:sp>
        <p:cxnSp>
          <p:nvCxnSpPr>
            <p:cNvPr id="214" name="直線矢印コネクタ 213">
              <a:extLst>
                <a:ext uri="{FF2B5EF4-FFF2-40B4-BE49-F238E27FC236}">
                  <a16:creationId xmlns:a16="http://schemas.microsoft.com/office/drawing/2014/main" id="{BA1D0F4F-DF99-7DD8-030B-90AC38B3C63B}"/>
                </a:ext>
              </a:extLst>
            </p:cNvPr>
            <p:cNvCxnSpPr>
              <a:cxnSpLocks/>
              <a:stCxn id="213" idx="3"/>
              <a:endCxn id="210" idx="1"/>
            </p:cNvCxnSpPr>
            <p:nvPr/>
          </p:nvCxnSpPr>
          <p:spPr>
            <a:xfrm flipV="1">
              <a:off x="7523095" y="3437719"/>
              <a:ext cx="152278" cy="18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5" name="直線矢印コネクタ 214">
              <a:extLst>
                <a:ext uri="{FF2B5EF4-FFF2-40B4-BE49-F238E27FC236}">
                  <a16:creationId xmlns:a16="http://schemas.microsoft.com/office/drawing/2014/main" id="{E19EF5D0-6E69-2332-C413-7C731B83B459}"/>
                </a:ext>
              </a:extLst>
            </p:cNvPr>
            <p:cNvCxnSpPr>
              <a:cxnSpLocks/>
              <a:stCxn id="194" idx="3"/>
            </p:cNvCxnSpPr>
            <p:nvPr/>
          </p:nvCxnSpPr>
          <p:spPr>
            <a:xfrm flipV="1">
              <a:off x="10324250" y="3430760"/>
              <a:ext cx="250037" cy="137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16" name="カギ線コネクタ 172">
              <a:extLst>
                <a:ext uri="{FF2B5EF4-FFF2-40B4-BE49-F238E27FC236}">
                  <a16:creationId xmlns:a16="http://schemas.microsoft.com/office/drawing/2014/main" id="{1D260B82-468D-5F40-25F4-E2113E811861}"/>
                </a:ext>
              </a:extLst>
            </p:cNvPr>
            <p:cNvCxnSpPr/>
            <p:nvPr/>
          </p:nvCxnSpPr>
          <p:spPr>
            <a:xfrm flipV="1">
              <a:off x="2714131" y="2741016"/>
              <a:ext cx="1154302" cy="49428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17" name="テキスト ボックス 81">
              <a:extLst>
                <a:ext uri="{FF2B5EF4-FFF2-40B4-BE49-F238E27FC236}">
                  <a16:creationId xmlns:a16="http://schemas.microsoft.com/office/drawing/2014/main" id="{810AF53E-1B50-D6ED-831B-C8141126AB09}"/>
                </a:ext>
              </a:extLst>
            </p:cNvPr>
            <p:cNvSpPr txBox="1"/>
            <p:nvPr/>
          </p:nvSpPr>
          <p:spPr>
            <a:xfrm>
              <a:off x="3900393" y="2483538"/>
              <a:ext cx="1242660" cy="43790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C75CC07-0AA9-E769-584D-AF967240F5CF}"/>
                </a:ext>
              </a:extLst>
            </p:cNvPr>
            <p:cNvSpPr txBox="1"/>
            <p:nvPr/>
          </p:nvSpPr>
          <p:spPr>
            <a:xfrm>
              <a:off x="5378050" y="3864902"/>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cxnSp>
          <p:nvCxnSpPr>
            <p:cNvPr id="219" name="直線矢印コネクタ 218">
              <a:extLst>
                <a:ext uri="{FF2B5EF4-FFF2-40B4-BE49-F238E27FC236}">
                  <a16:creationId xmlns:a16="http://schemas.microsoft.com/office/drawing/2014/main" id="{D8CFFB05-33D2-9851-8267-4622D09D9A35}"/>
                </a:ext>
              </a:extLst>
            </p:cNvPr>
            <p:cNvCxnSpPr>
              <a:cxnSpLocks/>
              <a:stCxn id="218" idx="3"/>
              <a:endCxn id="220" idx="1"/>
            </p:cNvCxnSpPr>
            <p:nvPr/>
          </p:nvCxnSpPr>
          <p:spPr>
            <a:xfrm>
              <a:off x="6759827" y="4165608"/>
              <a:ext cx="214317"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0" name="テキスト ボックス 97">
              <a:extLst>
                <a:ext uri="{FF2B5EF4-FFF2-40B4-BE49-F238E27FC236}">
                  <a16:creationId xmlns:a16="http://schemas.microsoft.com/office/drawing/2014/main" id="{A3233673-6179-ECD5-739C-3EE73FEA7B9A}"/>
                </a:ext>
              </a:extLst>
            </p:cNvPr>
            <p:cNvSpPr txBox="1"/>
            <p:nvPr/>
          </p:nvSpPr>
          <p:spPr>
            <a:xfrm>
              <a:off x="6974144" y="4034049"/>
              <a:ext cx="511352"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21" name="カギ線コネクタ 172">
              <a:extLst>
                <a:ext uri="{FF2B5EF4-FFF2-40B4-BE49-F238E27FC236}">
                  <a16:creationId xmlns:a16="http://schemas.microsoft.com/office/drawing/2014/main" id="{23E829C2-4CE4-59DC-AD96-D64FB03DF6F8}"/>
                </a:ext>
              </a:extLst>
            </p:cNvPr>
            <p:cNvCxnSpPr>
              <a:stCxn id="220" idx="3"/>
            </p:cNvCxnSpPr>
            <p:nvPr/>
          </p:nvCxnSpPr>
          <p:spPr>
            <a:xfrm flipV="1">
              <a:off x="7485495" y="3601785"/>
              <a:ext cx="609110" cy="56890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pSp>
      <p:grpSp>
        <p:nvGrpSpPr>
          <p:cNvPr id="27664" name="グループ化 221">
            <a:extLst>
              <a:ext uri="{FF2B5EF4-FFF2-40B4-BE49-F238E27FC236}">
                <a16:creationId xmlns:a16="http://schemas.microsoft.com/office/drawing/2014/main" id="{5BD06D1A-F5D4-A6A8-225F-F77317162F71}"/>
              </a:ext>
            </a:extLst>
          </p:cNvPr>
          <p:cNvGrpSpPr>
            <a:grpSpLocks noChangeAspect="1"/>
          </p:cNvGrpSpPr>
          <p:nvPr/>
        </p:nvGrpSpPr>
        <p:grpSpPr bwMode="auto">
          <a:xfrm>
            <a:off x="325438" y="4459288"/>
            <a:ext cx="9285287" cy="2453332"/>
            <a:chOff x="-430198" y="3408696"/>
            <a:chExt cx="10958455" cy="2896121"/>
          </a:xfrm>
        </p:grpSpPr>
        <p:sp>
          <p:nvSpPr>
            <p:cNvPr id="223" name="正方形/長方形 222">
              <a:extLst>
                <a:ext uri="{FF2B5EF4-FFF2-40B4-BE49-F238E27FC236}">
                  <a16:creationId xmlns:a16="http://schemas.microsoft.com/office/drawing/2014/main" id="{1B90E8DE-E27B-5AED-C3A0-BB21DF6745C7}"/>
                </a:ext>
              </a:extLst>
            </p:cNvPr>
            <p:cNvSpPr/>
            <p:nvPr/>
          </p:nvSpPr>
          <p:spPr>
            <a:xfrm>
              <a:off x="-42372" y="341244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6CA170C-F1B1-A2F9-9809-72960460B5C6}"/>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A13F8A70-012F-F08D-4309-2DAC4959F910}"/>
                </a:ext>
              </a:extLst>
            </p:cNvPr>
            <p:cNvSpPr txBox="1"/>
            <p:nvPr/>
          </p:nvSpPr>
          <p:spPr>
            <a:xfrm>
              <a:off x="15709" y="4055232"/>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FC243DD2-54C1-A37F-45E8-104492E929BD}"/>
                </a:ext>
              </a:extLst>
            </p:cNvPr>
            <p:cNvSpPr txBox="1"/>
            <p:nvPr/>
          </p:nvSpPr>
          <p:spPr>
            <a:xfrm>
              <a:off x="2228384" y="4308225"/>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121E0D67-15B3-0AE6-2976-601A50168CA3}"/>
                </a:ext>
              </a:extLst>
            </p:cNvPr>
            <p:cNvSpPr txBox="1"/>
            <p:nvPr/>
          </p:nvSpPr>
          <p:spPr>
            <a:xfrm>
              <a:off x="5518356" y="4210776"/>
              <a:ext cx="1247791" cy="599686"/>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（原料化）</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FEABCEFB-A405-B9F7-226B-3F06032EA432}"/>
                </a:ext>
              </a:extLst>
            </p:cNvPr>
            <p:cNvSpPr txBox="1"/>
            <p:nvPr/>
          </p:nvSpPr>
          <p:spPr>
            <a:xfrm>
              <a:off x="8765237" y="4302603"/>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38A8B74B-8085-A9B0-A45D-5AD5A897CFEB}"/>
                </a:ext>
              </a:extLst>
            </p:cNvPr>
            <p:cNvSpPr txBox="1"/>
            <p:nvPr/>
          </p:nvSpPr>
          <p:spPr>
            <a:xfrm>
              <a:off x="9670166" y="4302603"/>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使用</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cxnSp>
          <p:nvCxnSpPr>
            <p:cNvPr id="230" name="直線矢印コネクタ 229">
              <a:extLst>
                <a:ext uri="{FF2B5EF4-FFF2-40B4-BE49-F238E27FC236}">
                  <a16:creationId xmlns:a16="http://schemas.microsoft.com/office/drawing/2014/main" id="{9B6AD77E-564E-F36B-D8E1-8EABE4ECE206}"/>
                </a:ext>
              </a:extLst>
            </p:cNvPr>
            <p:cNvCxnSpPr>
              <a:stCxn id="240" idx="3"/>
              <a:endCxn id="226" idx="1"/>
            </p:cNvCxnSpPr>
            <p:nvPr/>
          </p:nvCxnSpPr>
          <p:spPr>
            <a:xfrm>
              <a:off x="2048522" y="4515685"/>
              <a:ext cx="179862" cy="1053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1" name="直線矢印コネクタ 230">
              <a:extLst>
                <a:ext uri="{FF2B5EF4-FFF2-40B4-BE49-F238E27FC236}">
                  <a16:creationId xmlns:a16="http://schemas.microsoft.com/office/drawing/2014/main" id="{BB183D9B-AC88-73E6-AAFB-AC86E1A0EADD}"/>
                </a:ext>
              </a:extLst>
            </p:cNvPr>
            <p:cNvCxnSpPr>
              <a:cxnSpLocks/>
              <a:stCxn id="228" idx="3"/>
              <a:endCxn id="229" idx="1"/>
            </p:cNvCxnSpPr>
            <p:nvPr/>
          </p:nvCxnSpPr>
          <p:spPr>
            <a:xfrm>
              <a:off x="9525903" y="4520598"/>
              <a:ext cx="144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2" name="右中かっこ 231">
              <a:extLst>
                <a:ext uri="{FF2B5EF4-FFF2-40B4-BE49-F238E27FC236}">
                  <a16:creationId xmlns:a16="http://schemas.microsoft.com/office/drawing/2014/main" id="{EAD5FFB4-5602-95F2-FFCE-DCC19D002869}"/>
                </a:ext>
              </a:extLst>
            </p:cNvPr>
            <p:cNvSpPr/>
            <p:nvPr/>
          </p:nvSpPr>
          <p:spPr>
            <a:xfrm rot="5400000">
              <a:off x="2574963" y="3161991"/>
              <a:ext cx="238001" cy="54352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06EA4283-0324-ECBF-06FF-B197EC4A2120}"/>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477911D0-2365-9D08-2616-EF8C247332B9}"/>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4156246D-26D0-4890-E5D8-064AB98175C1}"/>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1C6F8DE6-2A03-9787-D354-C88D2AA59E75}"/>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E8B7734E-AD04-9CD0-9602-50E59F11C59E}"/>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1842707D-645F-AA9A-063D-641EC83D173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469A9D81-1B84-EFB0-BEC5-BFDA8DCDA5D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CAFABB7F-56FF-0FF6-A60D-96A243A21370}"/>
                </a:ext>
              </a:extLst>
            </p:cNvPr>
            <p:cNvSpPr txBox="1"/>
            <p:nvPr/>
          </p:nvSpPr>
          <p:spPr>
            <a:xfrm>
              <a:off x="1538914" y="4379438"/>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1" name="直線矢印コネクタ 240">
              <a:extLst>
                <a:ext uri="{FF2B5EF4-FFF2-40B4-BE49-F238E27FC236}">
                  <a16:creationId xmlns:a16="http://schemas.microsoft.com/office/drawing/2014/main" id="{F36C8B6B-ADF1-FEF1-B2B7-8B36568F8D6A}"/>
                </a:ext>
              </a:extLst>
            </p:cNvPr>
            <p:cNvCxnSpPr/>
            <p:nvPr/>
          </p:nvCxnSpPr>
          <p:spPr>
            <a:xfrm>
              <a:off x="1396523" y="4538729"/>
              <a:ext cx="1423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2" name="直線矢印コネクタ 241">
              <a:extLst>
                <a:ext uri="{FF2B5EF4-FFF2-40B4-BE49-F238E27FC236}">
                  <a16:creationId xmlns:a16="http://schemas.microsoft.com/office/drawing/2014/main" id="{640C7F44-ADE5-9AC2-2A10-A646D7E1E012}"/>
                </a:ext>
              </a:extLst>
            </p:cNvPr>
            <p:cNvCxnSpPr>
              <a:stCxn id="226" idx="3"/>
              <a:endCxn id="243" idx="1"/>
            </p:cNvCxnSpPr>
            <p:nvPr/>
          </p:nvCxnSpPr>
          <p:spPr>
            <a:xfrm flipV="1">
              <a:off x="2762349" y="4513810"/>
              <a:ext cx="221080" cy="124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3" name="テキスト ボックス 141">
              <a:extLst>
                <a:ext uri="{FF2B5EF4-FFF2-40B4-BE49-F238E27FC236}">
                  <a16:creationId xmlns:a16="http://schemas.microsoft.com/office/drawing/2014/main" id="{253470C7-1224-2BCE-7710-CDE1B640CD20}"/>
                </a:ext>
              </a:extLst>
            </p:cNvPr>
            <p:cNvSpPr txBox="1"/>
            <p:nvPr/>
          </p:nvSpPr>
          <p:spPr>
            <a:xfrm>
              <a:off x="2983429" y="4377564"/>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44" name="直線矢印コネクタ 243">
              <a:extLst>
                <a:ext uri="{FF2B5EF4-FFF2-40B4-BE49-F238E27FC236}">
                  <a16:creationId xmlns:a16="http://schemas.microsoft.com/office/drawing/2014/main" id="{DE491081-E2DA-7920-2763-8BA9D6E69457}"/>
                </a:ext>
              </a:extLst>
            </p:cNvPr>
            <p:cNvCxnSpPr>
              <a:stCxn id="243" idx="3"/>
              <a:endCxn id="227" idx="1"/>
            </p:cNvCxnSpPr>
            <p:nvPr/>
          </p:nvCxnSpPr>
          <p:spPr>
            <a:xfrm flipV="1">
              <a:off x="3493038" y="4510619"/>
              <a:ext cx="2025318" cy="31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 name="テキスト ボックス 170">
              <a:extLst>
                <a:ext uri="{FF2B5EF4-FFF2-40B4-BE49-F238E27FC236}">
                  <a16:creationId xmlns:a16="http://schemas.microsoft.com/office/drawing/2014/main" id="{CF739AF2-F7C5-0F27-9821-71C6A86BA0FD}"/>
                </a:ext>
              </a:extLst>
            </p:cNvPr>
            <p:cNvSpPr txBox="1"/>
            <p:nvPr/>
          </p:nvSpPr>
          <p:spPr>
            <a:xfrm>
              <a:off x="3626060" y="3560491"/>
              <a:ext cx="119158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焼却・埋立処分</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a:t>
              </a:r>
              <a:r>
                <a:rPr lang="en-US" altLang="ja-JP" sz="900">
                  <a:latin typeface="Meiryo UI" panose="020B0604030504040204" pitchFamily="50" charset="-128"/>
                  <a:ea typeface="Meiryo UI" panose="020B0604030504040204" pitchFamily="50" charset="-128"/>
                </a:rPr>
                <a:t>9,000t</a:t>
              </a:r>
              <a:r>
                <a:rPr lang="ja-JP" altLang="en-US" sz="900">
                  <a:latin typeface="Meiryo UI" panose="020B0604030504040204" pitchFamily="50" charset="-128"/>
                  <a:ea typeface="Meiryo UI" panose="020B0604030504040204" pitchFamily="50" charset="-128"/>
                </a:rPr>
                <a:t>／年）</a:t>
              </a:r>
              <a:endParaRPr lang="en-US" altLang="ja-JP" sz="900">
                <a:latin typeface="Meiryo UI" panose="020B0604030504040204" pitchFamily="50" charset="-128"/>
                <a:ea typeface="Meiryo UI" panose="020B0604030504040204" pitchFamily="50" charset="-128"/>
              </a:endParaRPr>
            </a:p>
          </p:txBody>
        </p:sp>
        <p:cxnSp>
          <p:nvCxnSpPr>
            <p:cNvPr id="246" name="カギ線コネクタ 172">
              <a:extLst>
                <a:ext uri="{FF2B5EF4-FFF2-40B4-BE49-F238E27FC236}">
                  <a16:creationId xmlns:a16="http://schemas.microsoft.com/office/drawing/2014/main" id="{0AA9B890-42BA-D6EF-9782-2250AD5AF2D0}"/>
                </a:ext>
              </a:extLst>
            </p:cNvPr>
            <p:cNvCxnSpPr/>
            <p:nvPr/>
          </p:nvCxnSpPr>
          <p:spPr>
            <a:xfrm flipV="1">
              <a:off x="2007304" y="3665436"/>
              <a:ext cx="1622503" cy="764600"/>
            </a:xfrm>
            <a:prstGeom prst="bentConnector3">
              <a:avLst>
                <a:gd name="adj1" fmla="val 6158"/>
              </a:avLst>
            </a:prstGeom>
            <a:ln>
              <a:tailEnd type="triangle"/>
            </a:ln>
          </p:spPr>
          <p:style>
            <a:lnRef idx="1">
              <a:schemeClr val="dk1"/>
            </a:lnRef>
            <a:fillRef idx="0">
              <a:schemeClr val="dk1"/>
            </a:fillRef>
            <a:effectRef idx="0">
              <a:schemeClr val="dk1"/>
            </a:effectRef>
            <a:fontRef idx="minor">
              <a:schemeClr val="tx1"/>
            </a:fontRef>
          </p:style>
        </p:cxnSp>
        <p:sp>
          <p:nvSpPr>
            <p:cNvPr id="247" name="テキスト ボックス 123">
              <a:extLst>
                <a:ext uri="{FF2B5EF4-FFF2-40B4-BE49-F238E27FC236}">
                  <a16:creationId xmlns:a16="http://schemas.microsoft.com/office/drawing/2014/main" id="{C50A7692-34EF-33F2-7CBC-E3E1507F59A7}"/>
                </a:ext>
              </a:extLst>
            </p:cNvPr>
            <p:cNvSpPr txBox="1"/>
            <p:nvPr/>
          </p:nvSpPr>
          <p:spPr>
            <a:xfrm>
              <a:off x="5407817" y="4958510"/>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CA7F510C-76F2-6443-7704-5E56EAD6F6A0}"/>
                </a:ext>
              </a:extLst>
            </p:cNvPr>
            <p:cNvSpPr txBox="1"/>
            <p:nvPr/>
          </p:nvSpPr>
          <p:spPr>
            <a:xfrm>
              <a:off x="7714169" y="4379438"/>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cxnSp>
          <p:nvCxnSpPr>
            <p:cNvPr id="249" name="直線矢印コネクタ 248">
              <a:extLst>
                <a:ext uri="{FF2B5EF4-FFF2-40B4-BE49-F238E27FC236}">
                  <a16:creationId xmlns:a16="http://schemas.microsoft.com/office/drawing/2014/main" id="{B68EC9CB-AFB6-0F03-AB10-3E449B774CB5}"/>
                </a:ext>
              </a:extLst>
            </p:cNvPr>
            <p:cNvCxnSpPr>
              <a:stCxn id="227" idx="3"/>
              <a:endCxn id="256" idx="1"/>
            </p:cNvCxnSpPr>
            <p:nvPr/>
          </p:nvCxnSpPr>
          <p:spPr>
            <a:xfrm>
              <a:off x="6766147" y="4510619"/>
              <a:ext cx="284781"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0" name="直線矢印コネクタ 249">
              <a:extLst>
                <a:ext uri="{FF2B5EF4-FFF2-40B4-BE49-F238E27FC236}">
                  <a16:creationId xmlns:a16="http://schemas.microsoft.com/office/drawing/2014/main" id="{9B2EEFA5-8C55-963E-630A-43D73D04B6A5}"/>
                </a:ext>
              </a:extLst>
            </p:cNvPr>
            <p:cNvCxnSpPr>
              <a:stCxn id="247" idx="3"/>
              <a:endCxn id="251" idx="1"/>
            </p:cNvCxnSpPr>
            <p:nvPr/>
          </p:nvCxnSpPr>
          <p:spPr>
            <a:xfrm flipV="1">
              <a:off x="6788630" y="5257797"/>
              <a:ext cx="251057" cy="5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1" name="テキスト ボックス 140">
              <a:extLst>
                <a:ext uri="{FF2B5EF4-FFF2-40B4-BE49-F238E27FC236}">
                  <a16:creationId xmlns:a16="http://schemas.microsoft.com/office/drawing/2014/main" id="{A6AA2D59-87C7-8625-91C6-D235D5127DE7}"/>
                </a:ext>
              </a:extLst>
            </p:cNvPr>
            <p:cNvSpPr txBox="1"/>
            <p:nvPr/>
          </p:nvSpPr>
          <p:spPr>
            <a:xfrm>
              <a:off x="7039687" y="5121550"/>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2" name="直線矢印コネクタ 251">
              <a:extLst>
                <a:ext uri="{FF2B5EF4-FFF2-40B4-BE49-F238E27FC236}">
                  <a16:creationId xmlns:a16="http://schemas.microsoft.com/office/drawing/2014/main" id="{026DC430-B3DA-49F8-2D90-34E3847F3358}"/>
                </a:ext>
              </a:extLst>
            </p:cNvPr>
            <p:cNvCxnSpPr>
              <a:cxnSpLocks/>
              <a:stCxn id="248" idx="3"/>
              <a:endCxn id="228" idx="1"/>
            </p:cNvCxnSpPr>
            <p:nvPr/>
          </p:nvCxnSpPr>
          <p:spPr>
            <a:xfrm>
              <a:off x="8600364" y="4515685"/>
              <a:ext cx="164873" cy="49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3" name="テキスト ボックス 147">
              <a:extLst>
                <a:ext uri="{FF2B5EF4-FFF2-40B4-BE49-F238E27FC236}">
                  <a16:creationId xmlns:a16="http://schemas.microsoft.com/office/drawing/2014/main" id="{0A055B96-D278-7739-A596-7317D9B1133A}"/>
                </a:ext>
              </a:extLst>
            </p:cNvPr>
            <p:cNvSpPr txBox="1"/>
            <p:nvPr/>
          </p:nvSpPr>
          <p:spPr>
            <a:xfrm>
              <a:off x="2966567" y="3807862"/>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4" name="カギ線コネクタ 172">
              <a:extLst>
                <a:ext uri="{FF2B5EF4-FFF2-40B4-BE49-F238E27FC236}">
                  <a16:creationId xmlns:a16="http://schemas.microsoft.com/office/drawing/2014/main" id="{A332B864-7914-E39C-9832-F68797D4475B}"/>
                </a:ext>
              </a:extLst>
            </p:cNvPr>
            <p:cNvCxnSpPr/>
            <p:nvPr/>
          </p:nvCxnSpPr>
          <p:spPr>
            <a:xfrm flipV="1">
              <a:off x="2762349" y="3965279"/>
              <a:ext cx="215459" cy="4535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55" name="直線矢印コネクタ 254">
              <a:extLst>
                <a:ext uri="{FF2B5EF4-FFF2-40B4-BE49-F238E27FC236}">
                  <a16:creationId xmlns:a16="http://schemas.microsoft.com/office/drawing/2014/main" id="{6D61D47E-1BA4-5C40-2120-67E00AC75721}"/>
                </a:ext>
              </a:extLst>
            </p:cNvPr>
            <p:cNvCxnSpPr>
              <a:cxnSpLocks/>
              <a:stCxn id="253" idx="3"/>
            </p:cNvCxnSpPr>
            <p:nvPr/>
          </p:nvCxnSpPr>
          <p:spPr>
            <a:xfrm flipV="1">
              <a:off x="3476175" y="3935295"/>
              <a:ext cx="176115" cy="8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6" name="テキスト ボックス 215">
              <a:extLst>
                <a:ext uri="{FF2B5EF4-FFF2-40B4-BE49-F238E27FC236}">
                  <a16:creationId xmlns:a16="http://schemas.microsoft.com/office/drawing/2014/main" id="{F2593E38-B1B1-D262-3EAB-E578BA8B1B02}"/>
                </a:ext>
              </a:extLst>
            </p:cNvPr>
            <p:cNvSpPr txBox="1"/>
            <p:nvPr/>
          </p:nvSpPr>
          <p:spPr>
            <a:xfrm>
              <a:off x="7050929" y="4383186"/>
              <a:ext cx="509608"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輸送</a:t>
              </a:r>
            </a:p>
          </p:txBody>
        </p:sp>
        <p:cxnSp>
          <p:nvCxnSpPr>
            <p:cNvPr id="257" name="直線矢印コネクタ 256">
              <a:extLst>
                <a:ext uri="{FF2B5EF4-FFF2-40B4-BE49-F238E27FC236}">
                  <a16:creationId xmlns:a16="http://schemas.microsoft.com/office/drawing/2014/main" id="{5CECF52F-1B38-096A-33D4-267A38B97553}"/>
                </a:ext>
              </a:extLst>
            </p:cNvPr>
            <p:cNvCxnSpPr>
              <a:cxnSpLocks/>
              <a:stCxn id="256" idx="3"/>
              <a:endCxn id="248" idx="1"/>
            </p:cNvCxnSpPr>
            <p:nvPr/>
          </p:nvCxnSpPr>
          <p:spPr>
            <a:xfrm flipV="1">
              <a:off x="7560537" y="4515685"/>
              <a:ext cx="153632" cy="3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8" name="カギ線コネクタ 172">
              <a:extLst>
                <a:ext uri="{FF2B5EF4-FFF2-40B4-BE49-F238E27FC236}">
                  <a16:creationId xmlns:a16="http://schemas.microsoft.com/office/drawing/2014/main" id="{156425AE-DA48-EED0-7802-A9E5D99D1C19}"/>
                </a:ext>
              </a:extLst>
            </p:cNvPr>
            <p:cNvCxnSpPr>
              <a:stCxn id="251" idx="3"/>
              <a:endCxn id="248" idx="2"/>
            </p:cNvCxnSpPr>
            <p:nvPr/>
          </p:nvCxnSpPr>
          <p:spPr>
            <a:xfrm flipV="1">
              <a:off x="7549296" y="4651932"/>
              <a:ext cx="607971" cy="605865"/>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259" name="直線矢印コネクタ 258">
              <a:extLst>
                <a:ext uri="{FF2B5EF4-FFF2-40B4-BE49-F238E27FC236}">
                  <a16:creationId xmlns:a16="http://schemas.microsoft.com/office/drawing/2014/main" id="{A4B2717B-D5DB-9E35-3E31-FEB3E95F7BC3}"/>
                </a:ext>
              </a:extLst>
            </p:cNvPr>
            <p:cNvCxnSpPr>
              <a:cxnSpLocks/>
              <a:stCxn id="229" idx="3"/>
            </p:cNvCxnSpPr>
            <p:nvPr/>
          </p:nvCxnSpPr>
          <p:spPr>
            <a:xfrm flipV="1">
              <a:off x="10365258" y="4504997"/>
              <a:ext cx="162999" cy="1560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13517</TotalTime>
  <Words>3138</Words>
  <Application>Microsoft Office PowerPoint</Application>
  <PresentationFormat>ユーザー設定</PresentationFormat>
  <Paragraphs>570</Paragraphs>
  <Slides>12</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2</vt:i4>
      </vt:variant>
      <vt:variant>
        <vt:lpstr>スライド タイトル</vt:lpstr>
      </vt:variant>
      <vt:variant>
        <vt:i4>12</vt:i4>
      </vt:variant>
    </vt:vector>
  </HeadingPairs>
  <TitlesOfParts>
    <vt:vector size="16" baseType="lpstr">
      <vt:lpstr>Meiryo UI</vt:lpstr>
      <vt:lpstr>Arial</vt:lpstr>
      <vt:lpstr>標準デザイン</vt:lpstr>
      <vt:lpstr>Office テーマ</vt:lpstr>
      <vt:lpstr>令和５年度 プラスチック等資源循環システム構築実証事業　 事業概要 （代替素材・リサイクル・代替ジェット燃料・廃油リサイクル）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令和4年度脱炭素社会を支える プラスチック等資源循環システム構築実証事業　 評価審査委員会　資料 （代替素材）</dc:title>
  <dc:creator>sugawara</dc:creator>
  <cp:lastModifiedBy>USER-26@outlook.jp</cp:lastModifiedBy>
  <cp:revision>890</cp:revision>
  <cp:lastPrinted>2021-01-14T07:44:10Z</cp:lastPrinted>
  <dcterms:created xsi:type="dcterms:W3CDTF">2005-11-16T02:38:45Z</dcterms:created>
  <dcterms:modified xsi:type="dcterms:W3CDTF">2023-06-15T06:30:04Z</dcterms:modified>
</cp:coreProperties>
</file>